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8" r:id="rId2"/>
    <p:sldId id="305" r:id="rId3"/>
    <p:sldId id="306" r:id="rId4"/>
    <p:sldId id="307" r:id="rId5"/>
    <p:sldId id="301" r:id="rId6"/>
    <p:sldId id="302" r:id="rId7"/>
    <p:sldId id="298" r:id="rId8"/>
    <p:sldId id="281" r:id="rId9"/>
    <p:sldId id="292" r:id="rId10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259E071-C37D-4AF6-86DD-28EF654F31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BEAD067-190E-4CEF-B1CD-D1E13D3DDC8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74D09FA-353A-4EC1-B855-827C3B4EDA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16AAB-B65B-424E-838A-C97022619D41}" type="datetimeFigureOut">
              <a:rPr lang="es-CO" smtClean="0"/>
              <a:t>21/07/2021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A1F8394-D150-452F-BEE2-FF33DF84CC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0DD5C5B-D51D-4425-A6AB-0C03142664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1E2D1-97EC-4BF3-882F-7290BBF61AD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643636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1CC4C1B-14EA-4E04-85F7-98786A03AE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4F572835-5CD6-49D1-8AC1-5B8EC3ECC6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013213A-9873-4CD1-9AD3-5902C1B5B6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16AAB-B65B-424E-838A-C97022619D41}" type="datetimeFigureOut">
              <a:rPr lang="es-CO" smtClean="0"/>
              <a:t>21/07/2021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3C33356-A46C-4A76-96A5-D5E6FA5C8E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5E226C1-F34F-462D-9037-BE49EF6524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1E2D1-97EC-4BF3-882F-7290BBF61AD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477465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DDFEEC08-9D95-4F98-B795-5CB51C6D22E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1690500A-BAA5-4028-B677-F6D70A361F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2C32E8F-B351-48A8-9254-501C332490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16AAB-B65B-424E-838A-C97022619D41}" type="datetimeFigureOut">
              <a:rPr lang="es-CO" smtClean="0"/>
              <a:t>21/07/2021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06D32C7-C531-4056-8836-C4AFA1C50A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72FCD8F-1CC8-462F-BEF5-34C5C54E93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1E2D1-97EC-4BF3-882F-7290BBF61AD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88809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3124A51-04D4-4DB1-AB0F-77FDCD240F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DF2430B-2064-4F8C-BCB4-D84B64F541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4ACECFD-D620-47A5-BD6D-2B664817DD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16AAB-B65B-424E-838A-C97022619D41}" type="datetimeFigureOut">
              <a:rPr lang="es-CO" smtClean="0"/>
              <a:t>21/07/2021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21380C5-4DE6-40DA-AA1F-F9D270F750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068BA99-5453-4412-8B7C-D53C7481D6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1E2D1-97EC-4BF3-882F-7290BBF61AD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813834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6D0F64B-3E93-448E-B387-B30EE77C19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8159E1C-036B-48E5-8779-66F1EB28AD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D868059-36F0-47DF-9BAD-0EBEA0F00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16AAB-B65B-424E-838A-C97022619D41}" type="datetimeFigureOut">
              <a:rPr lang="es-CO" smtClean="0"/>
              <a:t>21/07/2021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A08337F-E06B-472F-8D65-95075AE959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F2EC5E3-2112-4BDE-9570-B3B59BEEC4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1E2D1-97EC-4BF3-882F-7290BBF61AD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222617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ECB86FC-6708-4A42-94AE-933CF3C245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E49C18D-D65C-4F2F-AD4B-0F53AFBC429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EE85CD2-654C-4D06-AB44-245D950D60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28A0F22-3DEF-402E-BEF6-BDBFA1A2F2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16AAB-B65B-424E-838A-C97022619D41}" type="datetimeFigureOut">
              <a:rPr lang="es-CO" smtClean="0"/>
              <a:t>21/07/2021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96AC3CA-9BDE-4A17-88EE-49AB0F3CD4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32CD485-AB44-4EFF-97F0-7C88BD8879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1E2D1-97EC-4BF3-882F-7290BBF61AD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46519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4273648-A91C-44AF-BB86-DF92D4C257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8DCCFC4-259F-47D3-92CE-9F7F830DD7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D4583CCF-27F1-4C9F-B7BD-119A4324CE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F5BEC399-57E7-475A-9755-D192BF59C7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AB638E8B-A58D-4504-873C-A7EA9E11DC6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7E21A59A-DDFD-4119-94E0-98368DCB6C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16AAB-B65B-424E-838A-C97022619D41}" type="datetimeFigureOut">
              <a:rPr lang="es-CO" smtClean="0"/>
              <a:t>21/07/2021</a:t>
            </a:fld>
            <a:endParaRPr lang="es-CO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48F85FDC-847C-452C-824B-58CA4BA4D1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E48E86F4-C844-4E7A-9195-8748F00BA1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1E2D1-97EC-4BF3-882F-7290BBF61AD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435965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9D90A92-B9E5-4578-835A-820CCF0DF3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008C43EF-DE5D-4794-B797-E813CA2042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16AAB-B65B-424E-838A-C97022619D41}" type="datetimeFigureOut">
              <a:rPr lang="es-CO" smtClean="0"/>
              <a:t>21/07/2021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4605F0C2-C5CE-40B1-9C0B-7F756CCA03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DEFAEDF9-0A4C-4A1E-8F2F-60D3DB55F2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1E2D1-97EC-4BF3-882F-7290BBF61AD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300398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E42F4F52-6DED-40B6-BA52-437B2BAB84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16AAB-B65B-424E-838A-C97022619D41}" type="datetimeFigureOut">
              <a:rPr lang="es-CO" smtClean="0"/>
              <a:t>21/07/2021</a:t>
            </a:fld>
            <a:endParaRPr lang="es-CO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E0379829-78DF-4E2E-9FF0-0C3C3321E6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08CCEA4D-5EC6-4006-BD0F-AABEEAEF59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1E2D1-97EC-4BF3-882F-7290BBF61AD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026086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C0BDA12-6C49-4238-A0BB-9D05864F1C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5BA809A-3D30-42EF-AA5D-80D52842EA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42B5B20-5396-46B9-BBE1-9D676CDFBD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6551726-C7C6-4B95-A7B8-9EFA1357C3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16AAB-B65B-424E-838A-C97022619D41}" type="datetimeFigureOut">
              <a:rPr lang="es-CO" smtClean="0"/>
              <a:t>21/07/2021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AA70321-0A8E-400B-B95C-4A0FF3BF0D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EBB8E72-6DBA-436F-9F07-D5BF87AC0C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1E2D1-97EC-4BF3-882F-7290BBF61AD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901119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94AC02-EE6F-4B05-BDF6-9B5A9B7A19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E269BDD7-9729-4F7E-8D7B-D6F17CAC0DC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3ABD4FB0-DD33-4AA3-9ECA-E863D92F37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6F35E16-2342-4F86-9B1E-EFE280483A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16AAB-B65B-424E-838A-C97022619D41}" type="datetimeFigureOut">
              <a:rPr lang="es-CO" smtClean="0"/>
              <a:t>21/07/2021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C0E5EE7-BDF1-48F7-9363-7C48E02222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159C4CF-0B2B-4E0F-99DA-4C665B8BE1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1E2D1-97EC-4BF3-882F-7290BBF61AD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302273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205E61F4-8B2B-4EDD-8746-AE593FEE65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0428D5E-0B8C-4286-99D4-91C353ACB2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7AB75FB-D3C2-443D-80C7-63167771D52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916AAB-B65B-424E-838A-C97022619D41}" type="datetimeFigureOut">
              <a:rPr lang="es-CO" smtClean="0"/>
              <a:t>21/07/2021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7517356-BED6-4674-B3A9-6E055D0FFF3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8FF8603-7919-444A-AC45-1B26BCCD302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81E2D1-97EC-4BF3-882F-7290BBF61AD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800068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ector recto 4">
            <a:extLst>
              <a:ext uri="{FF2B5EF4-FFF2-40B4-BE49-F238E27FC236}">
                <a16:creationId xmlns:a16="http://schemas.microsoft.com/office/drawing/2014/main" id="{FBC8AD5C-43F1-4444-BC8C-840F94AC95E2}"/>
              </a:ext>
            </a:extLst>
          </p:cNvPr>
          <p:cNvCxnSpPr/>
          <p:nvPr/>
        </p:nvCxnSpPr>
        <p:spPr>
          <a:xfrm>
            <a:off x="0" y="722811"/>
            <a:ext cx="12192000" cy="0"/>
          </a:xfrm>
          <a:prstGeom prst="line">
            <a:avLst/>
          </a:prstGeom>
          <a:ln w="76200">
            <a:solidFill>
              <a:srgbClr val="D2A84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ángulo 5">
            <a:extLst>
              <a:ext uri="{FF2B5EF4-FFF2-40B4-BE49-F238E27FC236}">
                <a16:creationId xmlns:a16="http://schemas.microsoft.com/office/drawing/2014/main" id="{D24E5EF8-5116-48BF-A5A0-530FF093A571}"/>
              </a:ext>
            </a:extLst>
          </p:cNvPr>
          <p:cNvSpPr/>
          <p:nvPr/>
        </p:nvSpPr>
        <p:spPr>
          <a:xfrm>
            <a:off x="1" y="6035043"/>
            <a:ext cx="11373393" cy="822958"/>
          </a:xfrm>
          <a:prstGeom prst="rect">
            <a:avLst/>
          </a:prstGeom>
          <a:solidFill>
            <a:srgbClr val="D2A84F"/>
          </a:solidFill>
          <a:ln>
            <a:solidFill>
              <a:srgbClr val="D2A8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2B54955E-BBAE-40CF-A8E9-F17C1717971A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524610" y="6085116"/>
            <a:ext cx="589013" cy="722811"/>
          </a:xfrm>
          <a:prstGeom prst="rect">
            <a:avLst/>
          </a:prstGeom>
        </p:spPr>
      </p:pic>
      <p:sp>
        <p:nvSpPr>
          <p:cNvPr id="14" name="CuadroTexto 13">
            <a:extLst>
              <a:ext uri="{FF2B5EF4-FFF2-40B4-BE49-F238E27FC236}">
                <a16:creationId xmlns:a16="http://schemas.microsoft.com/office/drawing/2014/main" id="{C0B4F967-6CD9-487B-A0B4-D82683AE6685}"/>
              </a:ext>
            </a:extLst>
          </p:cNvPr>
          <p:cNvSpPr txBox="1"/>
          <p:nvPr/>
        </p:nvSpPr>
        <p:spPr>
          <a:xfrm>
            <a:off x="757646" y="442330"/>
            <a:ext cx="18331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400" b="1" i="0" u="none" strike="noStrike" kern="1200" cap="none" spc="0" normalizeH="0" baseline="0" noProof="0" dirty="0">
                <a:ln>
                  <a:noFill/>
                </a:ln>
                <a:solidFill>
                  <a:srgbClr val="201E1E"/>
                </a:solidFill>
                <a:effectLst/>
                <a:uLnTx/>
                <a:uFillTx/>
                <a:latin typeface="Adobe Gothic Std B" panose="020B0800000000000000" pitchFamily="34" charset="-128"/>
                <a:ea typeface="Adobe Gothic Std B" panose="020B0800000000000000" pitchFamily="34" charset="-128"/>
                <a:cs typeface="+mn-cs"/>
              </a:rPr>
              <a:t>Vacante Laboral</a:t>
            </a:r>
            <a:endParaRPr kumimoji="0" lang="es-CO" sz="1400" b="1" i="0" u="none" strike="noStrike" kern="1200" cap="none" spc="0" normalizeH="0" baseline="0" noProof="0" dirty="0">
              <a:ln>
                <a:noFill/>
              </a:ln>
              <a:solidFill>
                <a:srgbClr val="201E1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ángulo 14">
            <a:extLst>
              <a:ext uri="{FF2B5EF4-FFF2-40B4-BE49-F238E27FC236}">
                <a16:creationId xmlns:a16="http://schemas.microsoft.com/office/drawing/2014/main" id="{FA462701-2305-44DF-8271-1BB5016092E2}"/>
              </a:ext>
            </a:extLst>
          </p:cNvPr>
          <p:cNvSpPr/>
          <p:nvPr/>
        </p:nvSpPr>
        <p:spPr>
          <a:xfrm>
            <a:off x="0" y="0"/>
            <a:ext cx="757646" cy="757646"/>
          </a:xfrm>
          <a:prstGeom prst="rect">
            <a:avLst/>
          </a:prstGeom>
          <a:solidFill>
            <a:srgbClr val="D2A84F"/>
          </a:solidFill>
          <a:ln>
            <a:solidFill>
              <a:srgbClr val="D2A8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B463C81D-6792-4221-94E8-C6DBFD3C591D}"/>
              </a:ext>
            </a:extLst>
          </p:cNvPr>
          <p:cNvSpPr txBox="1"/>
          <p:nvPr/>
        </p:nvSpPr>
        <p:spPr>
          <a:xfrm>
            <a:off x="564034" y="1030588"/>
            <a:ext cx="432682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4000" b="1" dirty="0">
                <a:solidFill>
                  <a:srgbClr val="201E1E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Director de Obra</a:t>
            </a: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E29787F3-EA72-43B1-AD7D-3D76E0909B30}"/>
              </a:ext>
            </a:extLst>
          </p:cNvPr>
          <p:cNvSpPr txBox="1"/>
          <p:nvPr/>
        </p:nvSpPr>
        <p:spPr>
          <a:xfrm>
            <a:off x="564034" y="1928983"/>
            <a:ext cx="10612204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600" b="1" dirty="0">
                <a:solidFill>
                  <a:srgbClr val="201E1E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Buscamos profesional en Arquitectura o Ingeniería Civil, con experiencia general de 5 años a partir de la fecha de expedición de la tarjeta profesional y experiencia específica como director de obra que haya participado mínimo en dos proyecto de vivienda en alturas mayores a 15 m y 3000 m2 construidos. Debe contar con conocimientos en: </a:t>
            </a:r>
          </a:p>
          <a:p>
            <a:endParaRPr lang="es-CO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O" sz="1600" b="1" dirty="0">
                <a:solidFill>
                  <a:srgbClr val="201E1E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NSR10, Ley 1796 de julio de 2016, normatividad técnica aplicable y sistemas de gestión de calidad en obra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O" sz="1600" b="1" dirty="0">
                <a:solidFill>
                  <a:srgbClr val="201E1E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Sistema industrializado y sistema estructural de mampostería estructural	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O" sz="1600" b="1" dirty="0">
                <a:solidFill>
                  <a:srgbClr val="201E1E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Conocimientos básicos en trámite y gestión ante entidades pertinentes para obtener permisos y licencias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600" b="1" dirty="0">
                <a:solidFill>
                  <a:srgbClr val="201E1E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Manejo de Office Autocad, Project, Ingemax, </a:t>
            </a:r>
            <a:r>
              <a:rPr lang="pt-BR" sz="1600" b="1" dirty="0" err="1">
                <a:solidFill>
                  <a:srgbClr val="201E1E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Sinco</a:t>
            </a:r>
            <a:r>
              <a:rPr lang="pt-BR" sz="1600" b="1" dirty="0">
                <a:solidFill>
                  <a:srgbClr val="201E1E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 o similar. </a:t>
            </a:r>
          </a:p>
          <a:p>
            <a:endParaRPr lang="pt-BR" sz="1600" b="1" dirty="0">
              <a:solidFill>
                <a:srgbClr val="201E1E"/>
              </a:solidFill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  <a:p>
            <a:r>
              <a:rPr lang="es-CO" sz="1600" b="1" dirty="0">
                <a:solidFill>
                  <a:srgbClr val="201E1E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Con buenas relaciones interpersonales, habilidades comunicativas, liderazgo, trabajo en equipo, disciplina, proactivo, responsabilidad y compromiso.</a:t>
            </a:r>
          </a:p>
          <a:p>
            <a:endParaRPr lang="es-CO" sz="1600" b="1" dirty="0">
              <a:solidFill>
                <a:srgbClr val="201E1E"/>
              </a:solidFill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  <a:p>
            <a:r>
              <a:rPr lang="es-CO" sz="1600" b="1" dirty="0">
                <a:solidFill>
                  <a:srgbClr val="201E1E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Fecha máxima de recepción de hojas de vida 30/07/2021</a:t>
            </a:r>
          </a:p>
          <a:p>
            <a:r>
              <a:rPr lang="es-CO" sz="1600" b="1" dirty="0">
                <a:solidFill>
                  <a:srgbClr val="201E1E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Mail: recursoshumanos@construccionesjf.com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CO" b="1" dirty="0">
              <a:solidFill>
                <a:srgbClr val="201E1E"/>
              </a:solidFill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787967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ector recto 4">
            <a:extLst>
              <a:ext uri="{FF2B5EF4-FFF2-40B4-BE49-F238E27FC236}">
                <a16:creationId xmlns:a16="http://schemas.microsoft.com/office/drawing/2014/main" id="{FBC8AD5C-43F1-4444-BC8C-840F94AC95E2}"/>
              </a:ext>
            </a:extLst>
          </p:cNvPr>
          <p:cNvCxnSpPr/>
          <p:nvPr/>
        </p:nvCxnSpPr>
        <p:spPr>
          <a:xfrm>
            <a:off x="0" y="722811"/>
            <a:ext cx="12192000" cy="0"/>
          </a:xfrm>
          <a:prstGeom prst="line">
            <a:avLst/>
          </a:prstGeom>
          <a:ln w="76200">
            <a:solidFill>
              <a:srgbClr val="D2A84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ángulo 5">
            <a:extLst>
              <a:ext uri="{FF2B5EF4-FFF2-40B4-BE49-F238E27FC236}">
                <a16:creationId xmlns:a16="http://schemas.microsoft.com/office/drawing/2014/main" id="{D24E5EF8-5116-48BF-A5A0-530FF093A571}"/>
              </a:ext>
            </a:extLst>
          </p:cNvPr>
          <p:cNvSpPr/>
          <p:nvPr/>
        </p:nvSpPr>
        <p:spPr>
          <a:xfrm>
            <a:off x="1" y="6035043"/>
            <a:ext cx="11373393" cy="822958"/>
          </a:xfrm>
          <a:prstGeom prst="rect">
            <a:avLst/>
          </a:prstGeom>
          <a:solidFill>
            <a:srgbClr val="D2A84F"/>
          </a:solidFill>
          <a:ln>
            <a:solidFill>
              <a:srgbClr val="D2A8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2B54955E-BBAE-40CF-A8E9-F17C1717971A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524610" y="6085116"/>
            <a:ext cx="589013" cy="722811"/>
          </a:xfrm>
          <a:prstGeom prst="rect">
            <a:avLst/>
          </a:prstGeom>
        </p:spPr>
      </p:pic>
      <p:sp>
        <p:nvSpPr>
          <p:cNvPr id="14" name="CuadroTexto 13">
            <a:extLst>
              <a:ext uri="{FF2B5EF4-FFF2-40B4-BE49-F238E27FC236}">
                <a16:creationId xmlns:a16="http://schemas.microsoft.com/office/drawing/2014/main" id="{C0B4F967-6CD9-487B-A0B4-D82683AE6685}"/>
              </a:ext>
            </a:extLst>
          </p:cNvPr>
          <p:cNvSpPr txBox="1"/>
          <p:nvPr/>
        </p:nvSpPr>
        <p:spPr>
          <a:xfrm>
            <a:off x="757646" y="442330"/>
            <a:ext cx="18331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400" b="1" i="0" u="none" strike="noStrike" kern="1200" cap="none" spc="0" normalizeH="0" baseline="0" noProof="0" dirty="0">
                <a:ln>
                  <a:noFill/>
                </a:ln>
                <a:solidFill>
                  <a:srgbClr val="201E1E"/>
                </a:solidFill>
                <a:effectLst/>
                <a:uLnTx/>
                <a:uFillTx/>
                <a:latin typeface="Adobe Gothic Std B" panose="020B0800000000000000" pitchFamily="34" charset="-128"/>
                <a:ea typeface="Adobe Gothic Std B" panose="020B0800000000000000" pitchFamily="34" charset="-128"/>
                <a:cs typeface="+mn-cs"/>
              </a:rPr>
              <a:t>Vacante Laboral</a:t>
            </a:r>
            <a:endParaRPr kumimoji="0" lang="es-CO" sz="1400" b="1" i="0" u="none" strike="noStrike" kern="1200" cap="none" spc="0" normalizeH="0" baseline="0" noProof="0" dirty="0">
              <a:ln>
                <a:noFill/>
              </a:ln>
              <a:solidFill>
                <a:srgbClr val="201E1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ángulo 14">
            <a:extLst>
              <a:ext uri="{FF2B5EF4-FFF2-40B4-BE49-F238E27FC236}">
                <a16:creationId xmlns:a16="http://schemas.microsoft.com/office/drawing/2014/main" id="{FA462701-2305-44DF-8271-1BB5016092E2}"/>
              </a:ext>
            </a:extLst>
          </p:cNvPr>
          <p:cNvSpPr/>
          <p:nvPr/>
        </p:nvSpPr>
        <p:spPr>
          <a:xfrm>
            <a:off x="0" y="0"/>
            <a:ext cx="757646" cy="757646"/>
          </a:xfrm>
          <a:prstGeom prst="rect">
            <a:avLst/>
          </a:prstGeom>
          <a:solidFill>
            <a:srgbClr val="D2A84F"/>
          </a:solidFill>
          <a:ln>
            <a:solidFill>
              <a:srgbClr val="D2A8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B463C81D-6792-4221-94E8-C6DBFD3C591D}"/>
              </a:ext>
            </a:extLst>
          </p:cNvPr>
          <p:cNvSpPr txBox="1"/>
          <p:nvPr/>
        </p:nvSpPr>
        <p:spPr>
          <a:xfrm>
            <a:off x="564034" y="1030588"/>
            <a:ext cx="452239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4000" b="1" dirty="0">
                <a:solidFill>
                  <a:srgbClr val="201E1E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Residente de Obra</a:t>
            </a: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E29787F3-EA72-43B1-AD7D-3D76E0909B30}"/>
              </a:ext>
            </a:extLst>
          </p:cNvPr>
          <p:cNvSpPr txBox="1"/>
          <p:nvPr/>
        </p:nvSpPr>
        <p:spPr>
          <a:xfrm>
            <a:off x="564034" y="1928983"/>
            <a:ext cx="10612204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600" b="1" dirty="0">
                <a:solidFill>
                  <a:srgbClr val="201E1E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Buscamos profesional en Arquitectura o Ingeniería Civil, con experiencia general de 3 años a partir de la fecha de expedición de la tarjeta profesional y experiencia específica como residente/inspector de obra que haya participado mínimo en un proyecto de vivienda en alturas mayores a 15 m y 3000 m2 construidos. Debe contar con conocimientos en: </a:t>
            </a:r>
          </a:p>
          <a:p>
            <a:endParaRPr lang="es-CO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O" sz="1600" b="1" dirty="0">
                <a:solidFill>
                  <a:srgbClr val="201E1E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NSR10, Ley 1796 de julio de 2016, normatividad técnica aplicable y sistemas de gestión de calidad en obra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O" sz="1600" b="1" dirty="0">
                <a:solidFill>
                  <a:srgbClr val="201E1E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Sistema industrializado y sistema estructural de mampostería estructural	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O" sz="1600" b="1" dirty="0">
                <a:solidFill>
                  <a:srgbClr val="201E1E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Conocimientos básicos en trámite y gestión ante entidades pertinentes para obtener permisos y licencias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600" b="1" dirty="0">
                <a:solidFill>
                  <a:srgbClr val="201E1E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Manejo de Office Autocad, Project, Ingemax, </a:t>
            </a:r>
            <a:r>
              <a:rPr lang="pt-BR" sz="1600" b="1" dirty="0" err="1">
                <a:solidFill>
                  <a:srgbClr val="201E1E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Sinco</a:t>
            </a:r>
            <a:r>
              <a:rPr lang="pt-BR" sz="1600" b="1" dirty="0">
                <a:solidFill>
                  <a:srgbClr val="201E1E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 o similar. </a:t>
            </a:r>
          </a:p>
          <a:p>
            <a:endParaRPr lang="pt-BR" sz="1600" b="1" dirty="0">
              <a:solidFill>
                <a:srgbClr val="201E1E"/>
              </a:solidFill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  <a:p>
            <a:r>
              <a:rPr lang="es-CO" sz="1600" b="1" dirty="0">
                <a:solidFill>
                  <a:srgbClr val="201E1E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Con buenas relaciones interpersonales, habilidades comunicativas, liderazgo, trabajo en equipo, disciplina, proactivo, responsabilidad y compromiso.</a:t>
            </a:r>
          </a:p>
          <a:p>
            <a:endParaRPr lang="es-CO" sz="1600" b="1" dirty="0">
              <a:solidFill>
                <a:srgbClr val="201E1E"/>
              </a:solidFill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  <a:p>
            <a:r>
              <a:rPr lang="es-CO" sz="1600" b="1" dirty="0">
                <a:solidFill>
                  <a:srgbClr val="201E1E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Fecha máxima de recepción de hojas de vida 30/07/2021</a:t>
            </a:r>
          </a:p>
          <a:p>
            <a:r>
              <a:rPr lang="es-CO" sz="1600" b="1" dirty="0">
                <a:solidFill>
                  <a:srgbClr val="201E1E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Mail: recursoshumanos@construccionesjf.com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CO" b="1" dirty="0">
              <a:solidFill>
                <a:srgbClr val="201E1E"/>
              </a:solidFill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845897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ector recto 4">
            <a:extLst>
              <a:ext uri="{FF2B5EF4-FFF2-40B4-BE49-F238E27FC236}">
                <a16:creationId xmlns:a16="http://schemas.microsoft.com/office/drawing/2014/main" id="{FBC8AD5C-43F1-4444-BC8C-840F94AC95E2}"/>
              </a:ext>
            </a:extLst>
          </p:cNvPr>
          <p:cNvCxnSpPr/>
          <p:nvPr/>
        </p:nvCxnSpPr>
        <p:spPr>
          <a:xfrm>
            <a:off x="0" y="722811"/>
            <a:ext cx="12192000" cy="0"/>
          </a:xfrm>
          <a:prstGeom prst="line">
            <a:avLst/>
          </a:prstGeom>
          <a:ln w="76200">
            <a:solidFill>
              <a:srgbClr val="D2A84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ángulo 5">
            <a:extLst>
              <a:ext uri="{FF2B5EF4-FFF2-40B4-BE49-F238E27FC236}">
                <a16:creationId xmlns:a16="http://schemas.microsoft.com/office/drawing/2014/main" id="{D24E5EF8-5116-48BF-A5A0-530FF093A571}"/>
              </a:ext>
            </a:extLst>
          </p:cNvPr>
          <p:cNvSpPr/>
          <p:nvPr/>
        </p:nvSpPr>
        <p:spPr>
          <a:xfrm>
            <a:off x="1" y="6035043"/>
            <a:ext cx="11373393" cy="822958"/>
          </a:xfrm>
          <a:prstGeom prst="rect">
            <a:avLst/>
          </a:prstGeom>
          <a:solidFill>
            <a:srgbClr val="D2A84F"/>
          </a:solidFill>
          <a:ln>
            <a:solidFill>
              <a:srgbClr val="D2A8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2B54955E-BBAE-40CF-A8E9-F17C1717971A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524610" y="6085116"/>
            <a:ext cx="589013" cy="722811"/>
          </a:xfrm>
          <a:prstGeom prst="rect">
            <a:avLst/>
          </a:prstGeom>
        </p:spPr>
      </p:pic>
      <p:sp>
        <p:nvSpPr>
          <p:cNvPr id="14" name="CuadroTexto 13">
            <a:extLst>
              <a:ext uri="{FF2B5EF4-FFF2-40B4-BE49-F238E27FC236}">
                <a16:creationId xmlns:a16="http://schemas.microsoft.com/office/drawing/2014/main" id="{C0B4F967-6CD9-487B-A0B4-D82683AE6685}"/>
              </a:ext>
            </a:extLst>
          </p:cNvPr>
          <p:cNvSpPr txBox="1"/>
          <p:nvPr/>
        </p:nvSpPr>
        <p:spPr>
          <a:xfrm>
            <a:off x="757646" y="442330"/>
            <a:ext cx="18331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400" b="1" i="0" u="none" strike="noStrike" kern="1200" cap="none" spc="0" normalizeH="0" baseline="0" noProof="0" dirty="0">
                <a:ln>
                  <a:noFill/>
                </a:ln>
                <a:solidFill>
                  <a:srgbClr val="201E1E"/>
                </a:solidFill>
                <a:effectLst/>
                <a:uLnTx/>
                <a:uFillTx/>
                <a:latin typeface="Adobe Gothic Std B" panose="020B0800000000000000" pitchFamily="34" charset="-128"/>
                <a:ea typeface="Adobe Gothic Std B" panose="020B0800000000000000" pitchFamily="34" charset="-128"/>
                <a:cs typeface="+mn-cs"/>
              </a:rPr>
              <a:t>Vacante Laboral</a:t>
            </a:r>
            <a:endParaRPr kumimoji="0" lang="es-CO" sz="1400" b="1" i="0" u="none" strike="noStrike" kern="1200" cap="none" spc="0" normalizeH="0" baseline="0" noProof="0" dirty="0">
              <a:ln>
                <a:noFill/>
              </a:ln>
              <a:solidFill>
                <a:srgbClr val="201E1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ángulo 14">
            <a:extLst>
              <a:ext uri="{FF2B5EF4-FFF2-40B4-BE49-F238E27FC236}">
                <a16:creationId xmlns:a16="http://schemas.microsoft.com/office/drawing/2014/main" id="{FA462701-2305-44DF-8271-1BB5016092E2}"/>
              </a:ext>
            </a:extLst>
          </p:cNvPr>
          <p:cNvSpPr/>
          <p:nvPr/>
        </p:nvSpPr>
        <p:spPr>
          <a:xfrm>
            <a:off x="0" y="0"/>
            <a:ext cx="757646" cy="757646"/>
          </a:xfrm>
          <a:prstGeom prst="rect">
            <a:avLst/>
          </a:prstGeom>
          <a:solidFill>
            <a:srgbClr val="D2A84F"/>
          </a:solidFill>
          <a:ln>
            <a:solidFill>
              <a:srgbClr val="D2A8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B463C81D-6792-4221-94E8-C6DBFD3C591D}"/>
              </a:ext>
            </a:extLst>
          </p:cNvPr>
          <p:cNvSpPr txBox="1"/>
          <p:nvPr/>
        </p:nvSpPr>
        <p:spPr>
          <a:xfrm>
            <a:off x="564034" y="1030588"/>
            <a:ext cx="596349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4000" b="1" dirty="0">
                <a:solidFill>
                  <a:srgbClr val="201E1E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Residente de Urbanismo</a:t>
            </a: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E29787F3-EA72-43B1-AD7D-3D76E0909B30}"/>
              </a:ext>
            </a:extLst>
          </p:cNvPr>
          <p:cNvSpPr txBox="1"/>
          <p:nvPr/>
        </p:nvSpPr>
        <p:spPr>
          <a:xfrm>
            <a:off x="564034" y="1928983"/>
            <a:ext cx="10612204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600" b="1" dirty="0">
                <a:solidFill>
                  <a:srgbClr val="201E1E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Buscamos profesional en Arquitectura o Ingeniería Civil, con experiencia general de 3 años a partir de la fecha de expedición de la tarjeta profesional y experiencia específica como residente de urbanismo y/o similar que haya participado mínimo en un proyecto de construcción de vías redes de alcantarillado y acueducto . Debe contar con conocimientos en: </a:t>
            </a:r>
          </a:p>
          <a:p>
            <a:endParaRPr lang="es-CO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O" sz="1600" b="1" dirty="0">
                <a:solidFill>
                  <a:srgbClr val="201E1E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NSR10, Ley 1796 de julio de 2016, normatividad técnica aplicable y sistemas de gestión de calidad en obra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O" sz="1600" b="1" dirty="0">
                <a:solidFill>
                  <a:srgbClr val="201E1E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Sistema industrializado y sistema estructural de mampostería estructural	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O" sz="1600" b="1" dirty="0">
                <a:solidFill>
                  <a:srgbClr val="201E1E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Conocimientos básicos en trámite y gestión ante entidades pertinentes para obtener permisos y licencias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600" b="1" dirty="0">
                <a:solidFill>
                  <a:srgbClr val="201E1E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Manejo de Office Autocad, Project, Ingemax, </a:t>
            </a:r>
            <a:r>
              <a:rPr lang="pt-BR" sz="1600" b="1" dirty="0" err="1">
                <a:solidFill>
                  <a:srgbClr val="201E1E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Sinco</a:t>
            </a:r>
            <a:r>
              <a:rPr lang="pt-BR" sz="1600" b="1" dirty="0">
                <a:solidFill>
                  <a:srgbClr val="201E1E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 o similar. </a:t>
            </a:r>
          </a:p>
          <a:p>
            <a:endParaRPr lang="pt-BR" sz="1600" b="1" dirty="0">
              <a:solidFill>
                <a:srgbClr val="201E1E"/>
              </a:solidFill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  <a:p>
            <a:r>
              <a:rPr lang="es-CO" sz="1600" b="1" dirty="0">
                <a:solidFill>
                  <a:srgbClr val="201E1E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Con buenas relaciones interpersonales, habilidades comunicativas, liderazgo, trabajo en equipo, disciplina, proactivo, responsabilidad y compromiso.</a:t>
            </a:r>
          </a:p>
          <a:p>
            <a:endParaRPr lang="es-CO" sz="1600" b="1" dirty="0">
              <a:solidFill>
                <a:srgbClr val="201E1E"/>
              </a:solidFill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  <a:p>
            <a:r>
              <a:rPr lang="es-CO" sz="1600" b="1" dirty="0">
                <a:solidFill>
                  <a:srgbClr val="201E1E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Fecha máxima de recepción de hojas de vida 30/07/2021</a:t>
            </a:r>
          </a:p>
          <a:p>
            <a:r>
              <a:rPr lang="es-CO" sz="1600" b="1" dirty="0">
                <a:solidFill>
                  <a:srgbClr val="201E1E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Mail: recursoshumanos@construccionesjf.com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CO" b="1" dirty="0">
              <a:solidFill>
                <a:srgbClr val="201E1E"/>
              </a:solidFill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536008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ector recto 4">
            <a:extLst>
              <a:ext uri="{FF2B5EF4-FFF2-40B4-BE49-F238E27FC236}">
                <a16:creationId xmlns:a16="http://schemas.microsoft.com/office/drawing/2014/main" id="{FBC8AD5C-43F1-4444-BC8C-840F94AC95E2}"/>
              </a:ext>
            </a:extLst>
          </p:cNvPr>
          <p:cNvCxnSpPr/>
          <p:nvPr/>
        </p:nvCxnSpPr>
        <p:spPr>
          <a:xfrm>
            <a:off x="0" y="722811"/>
            <a:ext cx="12192000" cy="0"/>
          </a:xfrm>
          <a:prstGeom prst="line">
            <a:avLst/>
          </a:prstGeom>
          <a:ln w="76200">
            <a:solidFill>
              <a:srgbClr val="D2A84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ángulo 5">
            <a:extLst>
              <a:ext uri="{FF2B5EF4-FFF2-40B4-BE49-F238E27FC236}">
                <a16:creationId xmlns:a16="http://schemas.microsoft.com/office/drawing/2014/main" id="{D24E5EF8-5116-48BF-A5A0-530FF093A571}"/>
              </a:ext>
            </a:extLst>
          </p:cNvPr>
          <p:cNvSpPr/>
          <p:nvPr/>
        </p:nvSpPr>
        <p:spPr>
          <a:xfrm>
            <a:off x="1" y="6035043"/>
            <a:ext cx="11373393" cy="822958"/>
          </a:xfrm>
          <a:prstGeom prst="rect">
            <a:avLst/>
          </a:prstGeom>
          <a:solidFill>
            <a:srgbClr val="D2A84F"/>
          </a:solidFill>
          <a:ln>
            <a:solidFill>
              <a:srgbClr val="D2A8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2B54955E-BBAE-40CF-A8E9-F17C1717971A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524610" y="6085116"/>
            <a:ext cx="589013" cy="722811"/>
          </a:xfrm>
          <a:prstGeom prst="rect">
            <a:avLst/>
          </a:prstGeom>
        </p:spPr>
      </p:pic>
      <p:sp>
        <p:nvSpPr>
          <p:cNvPr id="14" name="CuadroTexto 13">
            <a:extLst>
              <a:ext uri="{FF2B5EF4-FFF2-40B4-BE49-F238E27FC236}">
                <a16:creationId xmlns:a16="http://schemas.microsoft.com/office/drawing/2014/main" id="{C0B4F967-6CD9-487B-A0B4-D82683AE6685}"/>
              </a:ext>
            </a:extLst>
          </p:cNvPr>
          <p:cNvSpPr txBox="1"/>
          <p:nvPr/>
        </p:nvSpPr>
        <p:spPr>
          <a:xfrm>
            <a:off x="757646" y="442330"/>
            <a:ext cx="18331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400" b="1" i="0" u="none" strike="noStrike" kern="1200" cap="none" spc="0" normalizeH="0" baseline="0" noProof="0" dirty="0">
                <a:ln>
                  <a:noFill/>
                </a:ln>
                <a:solidFill>
                  <a:srgbClr val="201E1E"/>
                </a:solidFill>
                <a:effectLst/>
                <a:uLnTx/>
                <a:uFillTx/>
                <a:latin typeface="Adobe Gothic Std B" panose="020B0800000000000000" pitchFamily="34" charset="-128"/>
                <a:ea typeface="Adobe Gothic Std B" panose="020B0800000000000000" pitchFamily="34" charset="-128"/>
                <a:cs typeface="+mn-cs"/>
              </a:rPr>
              <a:t>Vacante Laboral</a:t>
            </a:r>
            <a:endParaRPr kumimoji="0" lang="es-CO" sz="1400" b="1" i="0" u="none" strike="noStrike" kern="1200" cap="none" spc="0" normalizeH="0" baseline="0" noProof="0" dirty="0">
              <a:ln>
                <a:noFill/>
              </a:ln>
              <a:solidFill>
                <a:srgbClr val="201E1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ángulo 14">
            <a:extLst>
              <a:ext uri="{FF2B5EF4-FFF2-40B4-BE49-F238E27FC236}">
                <a16:creationId xmlns:a16="http://schemas.microsoft.com/office/drawing/2014/main" id="{FA462701-2305-44DF-8271-1BB5016092E2}"/>
              </a:ext>
            </a:extLst>
          </p:cNvPr>
          <p:cNvSpPr/>
          <p:nvPr/>
        </p:nvSpPr>
        <p:spPr>
          <a:xfrm>
            <a:off x="0" y="0"/>
            <a:ext cx="757646" cy="757646"/>
          </a:xfrm>
          <a:prstGeom prst="rect">
            <a:avLst/>
          </a:prstGeom>
          <a:solidFill>
            <a:srgbClr val="D2A84F"/>
          </a:solidFill>
          <a:ln>
            <a:solidFill>
              <a:srgbClr val="D2A8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B463C81D-6792-4221-94E8-C6DBFD3C591D}"/>
              </a:ext>
            </a:extLst>
          </p:cNvPr>
          <p:cNvSpPr txBox="1"/>
          <p:nvPr/>
        </p:nvSpPr>
        <p:spPr>
          <a:xfrm>
            <a:off x="164653" y="1038127"/>
            <a:ext cx="685957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O" sz="4000" b="1" dirty="0">
                <a:solidFill>
                  <a:srgbClr val="201E1E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Oficial de Obra - Acabados</a:t>
            </a:r>
            <a:endParaRPr kumimoji="0" lang="es-CO" sz="4000" b="1" i="0" u="none" strike="noStrike" kern="1200" cap="none" spc="0" normalizeH="0" baseline="0" noProof="0" dirty="0">
              <a:ln>
                <a:noFill/>
              </a:ln>
              <a:solidFill>
                <a:srgbClr val="201E1E"/>
              </a:solidFill>
              <a:effectLst/>
              <a:uLnTx/>
              <a:uFillTx/>
              <a:latin typeface="Adobe Gothic Std B" panose="020B0800000000000000" pitchFamily="34" charset="-128"/>
              <a:ea typeface="Adobe Gothic Std B" panose="020B0800000000000000" pitchFamily="34" charset="-128"/>
              <a:cs typeface="+mn-cs"/>
            </a:endParaRP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E29787F3-EA72-43B1-AD7D-3D76E0909B30}"/>
              </a:ext>
            </a:extLst>
          </p:cNvPr>
          <p:cNvSpPr txBox="1"/>
          <p:nvPr/>
        </p:nvSpPr>
        <p:spPr>
          <a:xfrm>
            <a:off x="315309" y="1866852"/>
            <a:ext cx="10598177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es-CO" b="1" dirty="0">
                <a:solidFill>
                  <a:srgbClr val="201E1E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experiencia General de 3 años en obra como oficiales de obra experiencia en obra civil y obra blanca en </a:t>
            </a:r>
            <a:r>
              <a:rPr lang="pt-BR" b="1" dirty="0">
                <a:solidFill>
                  <a:srgbClr val="201E1E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obras de uso residencial multifamiliar, </a:t>
            </a:r>
            <a:r>
              <a:rPr lang="es-CO" b="1" dirty="0">
                <a:solidFill>
                  <a:srgbClr val="201E1E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en instalación de acabados en las unidades como resanes, mampostería y enchapes  y en actividades operativas que demande la obra.</a:t>
            </a:r>
            <a:br>
              <a:rPr lang="es-CO" b="1" dirty="0">
                <a:solidFill>
                  <a:srgbClr val="201E1E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</a:br>
            <a:endParaRPr lang="es-CO" b="1" dirty="0">
              <a:solidFill>
                <a:srgbClr val="201E1E"/>
              </a:solidFill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  <a:p>
            <a:pPr lvl="0">
              <a:defRPr/>
            </a:pPr>
            <a:r>
              <a:rPr lang="es-CO" b="1" dirty="0">
                <a:solidFill>
                  <a:srgbClr val="201E1E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Indispensable contar con certificación de curso de trabajo seguro en alturas vigente.</a:t>
            </a:r>
          </a:p>
          <a:p>
            <a:pPr lvl="0">
              <a:defRPr/>
            </a:pPr>
            <a:endParaRPr lang="es-CO" b="1" dirty="0">
              <a:solidFill>
                <a:srgbClr val="201E1E"/>
              </a:solidFill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  <a:p>
            <a:pPr lvl="0">
              <a:defRPr/>
            </a:pPr>
            <a:r>
              <a:rPr lang="es-CO" b="1" dirty="0">
                <a:solidFill>
                  <a:srgbClr val="201E1E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Presentar certificaciones.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1800" b="1" i="0" u="none" strike="noStrike" kern="1200" cap="none" spc="0" normalizeH="0" baseline="0" noProof="0" dirty="0">
              <a:ln>
                <a:noFill/>
              </a:ln>
              <a:solidFill>
                <a:srgbClr val="201E1E"/>
              </a:solidFill>
              <a:effectLst/>
              <a:uLnTx/>
              <a:uFillTx/>
              <a:latin typeface="Adobe Gothic Std B" panose="020B0800000000000000" pitchFamily="34" charset="-128"/>
              <a:ea typeface="Adobe Gothic Std B" panose="020B0800000000000000" pitchFamily="34" charset="-128"/>
              <a:cs typeface="+mn-cs"/>
            </a:endParaRPr>
          </a:p>
          <a:p>
            <a:pPr lvl="0">
              <a:defRPr/>
            </a:pPr>
            <a:r>
              <a:rPr kumimoji="0" lang="es-CO" sz="1800" b="1" i="0" u="none" strike="noStrike" kern="1200" cap="none" spc="0" normalizeH="0" baseline="0" noProof="0" dirty="0">
                <a:ln>
                  <a:noFill/>
                </a:ln>
                <a:solidFill>
                  <a:srgbClr val="201E1E"/>
                </a:solidFill>
                <a:effectLst/>
                <a:uLnTx/>
                <a:uFillTx/>
                <a:latin typeface="Adobe Gothic Std B" panose="020B0800000000000000" pitchFamily="34" charset="-128"/>
                <a:ea typeface="Adobe Gothic Std B" panose="020B0800000000000000" pitchFamily="34" charset="-128"/>
                <a:cs typeface="+mn-cs"/>
              </a:rPr>
              <a:t>Con buenas relaciones interpersonales, habilidades comunicativas,  trabajo en equipo, proactivo y organización, concentración y comunicación </a:t>
            </a:r>
            <a:r>
              <a:rPr lang="es-CO" b="1" dirty="0">
                <a:solidFill>
                  <a:srgbClr val="201E1E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efectiva, compromiso, </a:t>
            </a:r>
            <a:r>
              <a:rPr lang="es-CO" b="1" dirty="0" err="1">
                <a:solidFill>
                  <a:srgbClr val="201E1E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dedicacion</a:t>
            </a:r>
            <a:r>
              <a:rPr lang="es-CO" b="1" dirty="0">
                <a:solidFill>
                  <a:srgbClr val="201E1E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, puntualidad, rendimiento y disciplina</a:t>
            </a:r>
            <a:endParaRPr kumimoji="0" lang="es-CO" sz="1800" b="1" i="0" u="none" strike="noStrike" kern="1200" cap="none" spc="0" normalizeH="0" baseline="0" noProof="0" dirty="0">
              <a:ln>
                <a:noFill/>
              </a:ln>
              <a:solidFill>
                <a:srgbClr val="201E1E"/>
              </a:solidFill>
              <a:effectLst/>
              <a:uLnTx/>
              <a:uFillTx/>
              <a:latin typeface="Adobe Gothic Std B" panose="020B0800000000000000" pitchFamily="34" charset="-128"/>
              <a:ea typeface="Adobe Gothic Std B" panose="020B0800000000000000" pitchFamily="34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1800" b="1" i="0" u="none" strike="noStrike" kern="1200" cap="none" spc="0" normalizeH="0" baseline="0" noProof="0" dirty="0">
              <a:ln>
                <a:noFill/>
              </a:ln>
              <a:solidFill>
                <a:srgbClr val="201E1E"/>
              </a:solidFill>
              <a:effectLst/>
              <a:uLnTx/>
              <a:uFillTx/>
              <a:latin typeface="Adobe Gothic Std B" panose="020B0800000000000000" pitchFamily="34" charset="-128"/>
              <a:ea typeface="Adobe Gothic Std B" panose="020B0800000000000000" pitchFamily="34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800" b="1" i="0" u="none" strike="noStrike" kern="1200" cap="none" spc="0" normalizeH="0" baseline="0" noProof="0" dirty="0">
                <a:ln>
                  <a:noFill/>
                </a:ln>
                <a:solidFill>
                  <a:srgbClr val="201E1E"/>
                </a:solidFill>
                <a:effectLst/>
                <a:uLnTx/>
                <a:uFillTx/>
                <a:latin typeface="Adobe Gothic Std B" panose="020B0800000000000000" pitchFamily="34" charset="-128"/>
                <a:ea typeface="Adobe Gothic Std B" panose="020B0800000000000000" pitchFamily="34" charset="-128"/>
                <a:cs typeface="+mn-cs"/>
              </a:rPr>
              <a:t>Fecha máxima de recepción de hojas de vida </a:t>
            </a:r>
            <a:r>
              <a:rPr lang="es-CO" b="1" noProof="0" dirty="0">
                <a:solidFill>
                  <a:srgbClr val="201E1E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30/07/2021</a:t>
            </a:r>
            <a:endParaRPr kumimoji="0" lang="es-CO" sz="1800" b="1" i="0" u="none" strike="noStrike" kern="1200" cap="none" spc="0" normalizeH="0" baseline="0" noProof="0" dirty="0">
              <a:ln>
                <a:noFill/>
              </a:ln>
              <a:solidFill>
                <a:srgbClr val="201E1E"/>
              </a:solidFill>
              <a:effectLst/>
              <a:uLnTx/>
              <a:uFillTx/>
              <a:latin typeface="Adobe Gothic Std B" panose="020B0800000000000000" pitchFamily="34" charset="-128"/>
              <a:ea typeface="Adobe Gothic Std B" panose="020B0800000000000000" pitchFamily="34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800" b="1" i="0" u="none" strike="noStrike" kern="1200" cap="none" spc="0" normalizeH="0" baseline="0" noProof="0" dirty="0">
                <a:ln>
                  <a:noFill/>
                </a:ln>
                <a:solidFill>
                  <a:srgbClr val="201E1E"/>
                </a:solidFill>
                <a:effectLst/>
                <a:uLnTx/>
                <a:uFillTx/>
                <a:latin typeface="Adobe Gothic Std B" panose="020B0800000000000000" pitchFamily="34" charset="-128"/>
                <a:ea typeface="Adobe Gothic Std B" panose="020B0800000000000000" pitchFamily="34" charset="-128"/>
                <a:cs typeface="+mn-cs"/>
              </a:rPr>
              <a:t>Mail: recursoshumanos@construccionesjf.com</a:t>
            </a:r>
          </a:p>
        </p:txBody>
      </p:sp>
    </p:spTree>
    <p:extLst>
      <p:ext uri="{BB962C8B-B14F-4D97-AF65-F5344CB8AC3E}">
        <p14:creationId xmlns:p14="http://schemas.microsoft.com/office/powerpoint/2010/main" val="20964019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ector recto 4">
            <a:extLst>
              <a:ext uri="{FF2B5EF4-FFF2-40B4-BE49-F238E27FC236}">
                <a16:creationId xmlns:a16="http://schemas.microsoft.com/office/drawing/2014/main" id="{FBC8AD5C-43F1-4444-BC8C-840F94AC95E2}"/>
              </a:ext>
            </a:extLst>
          </p:cNvPr>
          <p:cNvCxnSpPr/>
          <p:nvPr/>
        </p:nvCxnSpPr>
        <p:spPr>
          <a:xfrm>
            <a:off x="0" y="722811"/>
            <a:ext cx="12192000" cy="0"/>
          </a:xfrm>
          <a:prstGeom prst="line">
            <a:avLst/>
          </a:prstGeom>
          <a:ln w="76200">
            <a:solidFill>
              <a:srgbClr val="D2A84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ángulo 5">
            <a:extLst>
              <a:ext uri="{FF2B5EF4-FFF2-40B4-BE49-F238E27FC236}">
                <a16:creationId xmlns:a16="http://schemas.microsoft.com/office/drawing/2014/main" id="{D24E5EF8-5116-48BF-A5A0-530FF093A571}"/>
              </a:ext>
            </a:extLst>
          </p:cNvPr>
          <p:cNvSpPr/>
          <p:nvPr/>
        </p:nvSpPr>
        <p:spPr>
          <a:xfrm>
            <a:off x="0" y="6085116"/>
            <a:ext cx="11373393" cy="822958"/>
          </a:xfrm>
          <a:prstGeom prst="rect">
            <a:avLst/>
          </a:prstGeom>
          <a:solidFill>
            <a:srgbClr val="D2A84F"/>
          </a:solidFill>
          <a:ln>
            <a:solidFill>
              <a:srgbClr val="D2A8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2B54955E-BBAE-40CF-A8E9-F17C1717971A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524610" y="6085116"/>
            <a:ext cx="589013" cy="722811"/>
          </a:xfrm>
          <a:prstGeom prst="rect">
            <a:avLst/>
          </a:prstGeom>
        </p:spPr>
      </p:pic>
      <p:sp>
        <p:nvSpPr>
          <p:cNvPr id="14" name="CuadroTexto 13">
            <a:extLst>
              <a:ext uri="{FF2B5EF4-FFF2-40B4-BE49-F238E27FC236}">
                <a16:creationId xmlns:a16="http://schemas.microsoft.com/office/drawing/2014/main" id="{C0B4F967-6CD9-487B-A0B4-D82683AE6685}"/>
              </a:ext>
            </a:extLst>
          </p:cNvPr>
          <p:cNvSpPr txBox="1"/>
          <p:nvPr/>
        </p:nvSpPr>
        <p:spPr>
          <a:xfrm>
            <a:off x="757646" y="442330"/>
            <a:ext cx="18331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400" b="1" i="0" u="none" strike="noStrike" kern="1200" cap="none" spc="0" normalizeH="0" baseline="0" noProof="0" dirty="0">
                <a:ln>
                  <a:noFill/>
                </a:ln>
                <a:solidFill>
                  <a:srgbClr val="201E1E"/>
                </a:solidFill>
                <a:effectLst/>
                <a:uLnTx/>
                <a:uFillTx/>
                <a:latin typeface="Adobe Gothic Std B" panose="020B0800000000000000" pitchFamily="34" charset="-128"/>
                <a:ea typeface="Adobe Gothic Std B" panose="020B0800000000000000" pitchFamily="34" charset="-128"/>
                <a:cs typeface="+mn-cs"/>
              </a:rPr>
              <a:t>Vacante Laboral</a:t>
            </a:r>
            <a:endParaRPr kumimoji="0" lang="es-CO" sz="1400" b="1" i="0" u="none" strike="noStrike" kern="1200" cap="none" spc="0" normalizeH="0" baseline="0" noProof="0" dirty="0">
              <a:ln>
                <a:noFill/>
              </a:ln>
              <a:solidFill>
                <a:srgbClr val="201E1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ángulo 14">
            <a:extLst>
              <a:ext uri="{FF2B5EF4-FFF2-40B4-BE49-F238E27FC236}">
                <a16:creationId xmlns:a16="http://schemas.microsoft.com/office/drawing/2014/main" id="{FA462701-2305-44DF-8271-1BB5016092E2}"/>
              </a:ext>
            </a:extLst>
          </p:cNvPr>
          <p:cNvSpPr/>
          <p:nvPr/>
        </p:nvSpPr>
        <p:spPr>
          <a:xfrm>
            <a:off x="0" y="0"/>
            <a:ext cx="757646" cy="757646"/>
          </a:xfrm>
          <a:prstGeom prst="rect">
            <a:avLst/>
          </a:prstGeom>
          <a:solidFill>
            <a:srgbClr val="D2A84F"/>
          </a:solidFill>
          <a:ln>
            <a:solidFill>
              <a:srgbClr val="D2A8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B463C81D-6792-4221-94E8-C6DBFD3C591D}"/>
              </a:ext>
            </a:extLst>
          </p:cNvPr>
          <p:cNvSpPr txBox="1"/>
          <p:nvPr/>
        </p:nvSpPr>
        <p:spPr>
          <a:xfrm>
            <a:off x="164653" y="1038127"/>
            <a:ext cx="607089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O" sz="4000" b="1" dirty="0">
                <a:solidFill>
                  <a:srgbClr val="201E1E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Oficial de Obra - Plomero</a:t>
            </a:r>
            <a:endParaRPr kumimoji="0" lang="es-CO" sz="4000" b="1" i="0" u="none" strike="noStrike" kern="1200" cap="none" spc="0" normalizeH="0" baseline="0" noProof="0" dirty="0">
              <a:ln>
                <a:noFill/>
              </a:ln>
              <a:solidFill>
                <a:srgbClr val="201E1E"/>
              </a:solidFill>
              <a:effectLst/>
              <a:uLnTx/>
              <a:uFillTx/>
              <a:latin typeface="Adobe Gothic Std B" panose="020B0800000000000000" pitchFamily="34" charset="-128"/>
              <a:ea typeface="Adobe Gothic Std B" panose="020B0800000000000000" pitchFamily="34" charset="-128"/>
              <a:cs typeface="+mn-cs"/>
            </a:endParaRP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E29787F3-EA72-43B1-AD7D-3D76E0909B30}"/>
              </a:ext>
            </a:extLst>
          </p:cNvPr>
          <p:cNvSpPr txBox="1"/>
          <p:nvPr/>
        </p:nvSpPr>
        <p:spPr>
          <a:xfrm>
            <a:off x="315309" y="1866852"/>
            <a:ext cx="10598177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kumimoji="0" lang="es-CO" sz="1800" b="1" i="0" u="none" strike="noStrike" kern="1200" cap="none" spc="0" normalizeH="0" baseline="0" noProof="0" dirty="0">
                <a:ln>
                  <a:noFill/>
                </a:ln>
                <a:solidFill>
                  <a:srgbClr val="201E1E"/>
                </a:solidFill>
                <a:effectLst/>
                <a:uLnTx/>
                <a:uFillTx/>
                <a:latin typeface="Adobe Gothic Std B" panose="020B0800000000000000" pitchFamily="34" charset="-128"/>
                <a:ea typeface="Adobe Gothic Std B" panose="020B0800000000000000" pitchFamily="34" charset="-128"/>
                <a:cs typeface="+mn-cs"/>
              </a:rPr>
              <a:t>Buscamos </a:t>
            </a:r>
            <a:r>
              <a:rPr lang="es-CO" b="1" dirty="0">
                <a:solidFill>
                  <a:srgbClr val="201E1E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Oficial de obra eléctrico, Técnico o tecnólogo en carreras afines con 3 años de experiencia en obras de uso residencial multifamiliar como oficial de plomería y demás actividades operativas que demande la obra. Debe contar con conocimientos en:</a:t>
            </a:r>
          </a:p>
          <a:p>
            <a:pPr lvl="0">
              <a:defRPr/>
            </a:pPr>
            <a:endParaRPr lang="es-CO" b="1" dirty="0">
              <a:solidFill>
                <a:srgbClr val="201E1E"/>
              </a:solidFill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  <a:p>
            <a:pPr marL="285750" lvl="0" indent="-285750">
              <a:buFont typeface="Arial" panose="020B0604020202020204" pitchFamily="34" charset="0"/>
              <a:buChar char="•"/>
              <a:defRPr/>
            </a:pPr>
            <a:r>
              <a:rPr lang="es-CO" b="1" dirty="0">
                <a:solidFill>
                  <a:srgbClr val="201E1E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Instalaciones de redes de urbanismo y redes internas</a:t>
            </a:r>
          </a:p>
          <a:p>
            <a:pPr marL="285750" lvl="0" indent="-285750">
              <a:buFont typeface="Arial" panose="020B0604020202020204" pitchFamily="34" charset="0"/>
              <a:buChar char="•"/>
              <a:defRPr/>
            </a:pPr>
            <a:r>
              <a:rPr lang="es-CO" b="1" dirty="0">
                <a:solidFill>
                  <a:srgbClr val="201E1E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Lectura de planos</a:t>
            </a:r>
            <a:br>
              <a:rPr lang="es-CO" b="1" dirty="0">
                <a:solidFill>
                  <a:srgbClr val="201E1E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</a:br>
            <a:endParaRPr lang="es-CO" b="1" dirty="0">
              <a:solidFill>
                <a:srgbClr val="201E1E"/>
              </a:solidFill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  <a:p>
            <a:pPr>
              <a:defRPr/>
            </a:pPr>
            <a:r>
              <a:rPr lang="es-CO" b="1" dirty="0">
                <a:solidFill>
                  <a:srgbClr val="201E1E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Es indispensable contar con curso de trabajo seguro en alturas vigente.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1800" b="1" i="0" u="none" strike="noStrike" kern="1200" cap="none" spc="0" normalizeH="0" baseline="0" noProof="0" dirty="0">
              <a:ln>
                <a:noFill/>
              </a:ln>
              <a:solidFill>
                <a:srgbClr val="201E1E"/>
              </a:solidFill>
              <a:effectLst/>
              <a:uLnTx/>
              <a:uFillTx/>
              <a:latin typeface="Adobe Gothic Std B" panose="020B0800000000000000" pitchFamily="34" charset="-128"/>
              <a:ea typeface="Adobe Gothic Std B" panose="020B0800000000000000" pitchFamily="34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800" b="1" i="0" u="none" strike="noStrike" kern="1200" cap="none" spc="0" normalizeH="0" baseline="0" noProof="0" dirty="0">
                <a:ln>
                  <a:noFill/>
                </a:ln>
                <a:solidFill>
                  <a:srgbClr val="201E1E"/>
                </a:solidFill>
                <a:effectLst/>
                <a:uLnTx/>
                <a:uFillTx/>
                <a:latin typeface="Adobe Gothic Std B" panose="020B0800000000000000" pitchFamily="34" charset="-128"/>
                <a:ea typeface="Adobe Gothic Std B" panose="020B0800000000000000" pitchFamily="34" charset="-128"/>
                <a:cs typeface="+mn-cs"/>
              </a:rPr>
              <a:t>	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800" b="1" i="0" u="none" strike="noStrike" kern="1200" cap="none" spc="0" normalizeH="0" baseline="0" noProof="0" dirty="0">
                <a:ln>
                  <a:noFill/>
                </a:ln>
                <a:solidFill>
                  <a:srgbClr val="201E1E"/>
                </a:solidFill>
                <a:effectLst/>
                <a:uLnTx/>
                <a:uFillTx/>
                <a:latin typeface="Adobe Gothic Std B" panose="020B0800000000000000" pitchFamily="34" charset="-128"/>
                <a:ea typeface="Adobe Gothic Std B" panose="020B0800000000000000" pitchFamily="34" charset="-128"/>
                <a:cs typeface="+mn-cs"/>
              </a:rPr>
              <a:t>Con buenas relaciones interpersonales, habilidades comunicativas,  trabajo en equipo, proactivo y organización, concentración y comunicación efectiva.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1800" b="1" i="0" u="none" strike="noStrike" kern="1200" cap="none" spc="0" normalizeH="0" baseline="0" noProof="0" dirty="0">
              <a:ln>
                <a:noFill/>
              </a:ln>
              <a:solidFill>
                <a:srgbClr val="201E1E"/>
              </a:solidFill>
              <a:effectLst/>
              <a:uLnTx/>
              <a:uFillTx/>
              <a:latin typeface="Adobe Gothic Std B" panose="020B0800000000000000" pitchFamily="34" charset="-128"/>
              <a:ea typeface="Adobe Gothic Std B" panose="020B0800000000000000" pitchFamily="34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800" b="1" i="0" u="none" strike="noStrike" kern="1200" cap="none" spc="0" normalizeH="0" baseline="0" noProof="0" dirty="0">
                <a:ln>
                  <a:noFill/>
                </a:ln>
                <a:solidFill>
                  <a:srgbClr val="201E1E"/>
                </a:solidFill>
                <a:effectLst/>
                <a:uLnTx/>
                <a:uFillTx/>
                <a:latin typeface="Adobe Gothic Std B" panose="020B0800000000000000" pitchFamily="34" charset="-128"/>
                <a:ea typeface="Adobe Gothic Std B" panose="020B0800000000000000" pitchFamily="34" charset="-128"/>
                <a:cs typeface="+mn-cs"/>
              </a:rPr>
              <a:t>Fecha máxima de recepción de hojas de vida </a:t>
            </a:r>
            <a:r>
              <a:rPr lang="es-CO" b="1" dirty="0">
                <a:solidFill>
                  <a:srgbClr val="201E1E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30/07/2021</a:t>
            </a:r>
            <a:endParaRPr kumimoji="0" lang="es-CO" sz="1800" b="1" i="0" u="none" strike="noStrike" kern="1200" cap="none" spc="0" normalizeH="0" baseline="0" noProof="0" dirty="0">
              <a:ln>
                <a:noFill/>
              </a:ln>
              <a:solidFill>
                <a:srgbClr val="201E1E"/>
              </a:solidFill>
              <a:effectLst/>
              <a:uLnTx/>
              <a:uFillTx/>
              <a:latin typeface="Adobe Gothic Std B" panose="020B0800000000000000" pitchFamily="34" charset="-128"/>
              <a:ea typeface="Adobe Gothic Std B" panose="020B0800000000000000" pitchFamily="34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800" b="1" i="0" u="none" strike="noStrike" kern="1200" cap="none" spc="0" normalizeH="0" baseline="0" noProof="0" dirty="0">
                <a:ln>
                  <a:noFill/>
                </a:ln>
                <a:solidFill>
                  <a:srgbClr val="201E1E"/>
                </a:solidFill>
                <a:effectLst/>
                <a:uLnTx/>
                <a:uFillTx/>
                <a:latin typeface="Adobe Gothic Std B" panose="020B0800000000000000" pitchFamily="34" charset="-128"/>
                <a:ea typeface="Adobe Gothic Std B" panose="020B0800000000000000" pitchFamily="34" charset="-128"/>
                <a:cs typeface="+mn-cs"/>
              </a:rPr>
              <a:t>Mail: recursoshumanos@construccionesjf.com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s-CO" sz="1800" b="1" i="0" u="none" strike="noStrike" kern="1200" cap="none" spc="0" normalizeH="0" baseline="0" noProof="0" dirty="0">
              <a:ln>
                <a:noFill/>
              </a:ln>
              <a:solidFill>
                <a:srgbClr val="201E1E"/>
              </a:solidFill>
              <a:effectLst/>
              <a:uLnTx/>
              <a:uFillTx/>
              <a:latin typeface="Adobe Gothic Std B" panose="020B0800000000000000" pitchFamily="34" charset="-128"/>
              <a:ea typeface="Adobe Gothic Std B" panose="020B0800000000000000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950289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ector recto 4">
            <a:extLst>
              <a:ext uri="{FF2B5EF4-FFF2-40B4-BE49-F238E27FC236}">
                <a16:creationId xmlns:a16="http://schemas.microsoft.com/office/drawing/2014/main" id="{FBC8AD5C-43F1-4444-BC8C-840F94AC95E2}"/>
              </a:ext>
            </a:extLst>
          </p:cNvPr>
          <p:cNvCxnSpPr/>
          <p:nvPr/>
        </p:nvCxnSpPr>
        <p:spPr>
          <a:xfrm>
            <a:off x="0" y="722811"/>
            <a:ext cx="12192000" cy="0"/>
          </a:xfrm>
          <a:prstGeom prst="line">
            <a:avLst/>
          </a:prstGeom>
          <a:ln w="76200">
            <a:solidFill>
              <a:srgbClr val="D2A84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ángulo 5">
            <a:extLst>
              <a:ext uri="{FF2B5EF4-FFF2-40B4-BE49-F238E27FC236}">
                <a16:creationId xmlns:a16="http://schemas.microsoft.com/office/drawing/2014/main" id="{D24E5EF8-5116-48BF-A5A0-530FF093A571}"/>
              </a:ext>
            </a:extLst>
          </p:cNvPr>
          <p:cNvSpPr/>
          <p:nvPr/>
        </p:nvSpPr>
        <p:spPr>
          <a:xfrm>
            <a:off x="1" y="6035043"/>
            <a:ext cx="11373393" cy="822958"/>
          </a:xfrm>
          <a:prstGeom prst="rect">
            <a:avLst/>
          </a:prstGeom>
          <a:solidFill>
            <a:srgbClr val="D2A84F"/>
          </a:solidFill>
          <a:ln>
            <a:solidFill>
              <a:srgbClr val="D2A8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2B54955E-BBAE-40CF-A8E9-F17C1717971A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524610" y="6085116"/>
            <a:ext cx="589013" cy="722811"/>
          </a:xfrm>
          <a:prstGeom prst="rect">
            <a:avLst/>
          </a:prstGeom>
        </p:spPr>
      </p:pic>
      <p:sp>
        <p:nvSpPr>
          <p:cNvPr id="14" name="CuadroTexto 13">
            <a:extLst>
              <a:ext uri="{FF2B5EF4-FFF2-40B4-BE49-F238E27FC236}">
                <a16:creationId xmlns:a16="http://schemas.microsoft.com/office/drawing/2014/main" id="{C0B4F967-6CD9-487B-A0B4-D82683AE6685}"/>
              </a:ext>
            </a:extLst>
          </p:cNvPr>
          <p:cNvSpPr txBox="1"/>
          <p:nvPr/>
        </p:nvSpPr>
        <p:spPr>
          <a:xfrm>
            <a:off x="757646" y="442330"/>
            <a:ext cx="18331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400" b="1" i="0" u="none" strike="noStrike" kern="1200" cap="none" spc="0" normalizeH="0" baseline="0" noProof="0" dirty="0">
                <a:ln>
                  <a:noFill/>
                </a:ln>
                <a:solidFill>
                  <a:srgbClr val="201E1E"/>
                </a:solidFill>
                <a:effectLst/>
                <a:uLnTx/>
                <a:uFillTx/>
                <a:latin typeface="Adobe Gothic Std B" panose="020B0800000000000000" pitchFamily="34" charset="-128"/>
                <a:ea typeface="Adobe Gothic Std B" panose="020B0800000000000000" pitchFamily="34" charset="-128"/>
                <a:cs typeface="+mn-cs"/>
              </a:rPr>
              <a:t>Vacante Laboral</a:t>
            </a:r>
            <a:endParaRPr kumimoji="0" lang="es-CO" sz="1400" b="1" i="0" u="none" strike="noStrike" kern="1200" cap="none" spc="0" normalizeH="0" baseline="0" noProof="0" dirty="0">
              <a:ln>
                <a:noFill/>
              </a:ln>
              <a:solidFill>
                <a:srgbClr val="201E1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ángulo 14">
            <a:extLst>
              <a:ext uri="{FF2B5EF4-FFF2-40B4-BE49-F238E27FC236}">
                <a16:creationId xmlns:a16="http://schemas.microsoft.com/office/drawing/2014/main" id="{FA462701-2305-44DF-8271-1BB5016092E2}"/>
              </a:ext>
            </a:extLst>
          </p:cNvPr>
          <p:cNvSpPr/>
          <p:nvPr/>
        </p:nvSpPr>
        <p:spPr>
          <a:xfrm>
            <a:off x="0" y="0"/>
            <a:ext cx="757646" cy="757646"/>
          </a:xfrm>
          <a:prstGeom prst="rect">
            <a:avLst/>
          </a:prstGeom>
          <a:solidFill>
            <a:srgbClr val="D2A84F"/>
          </a:solidFill>
          <a:ln>
            <a:solidFill>
              <a:srgbClr val="D2A8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B463C81D-6792-4221-94E8-C6DBFD3C591D}"/>
              </a:ext>
            </a:extLst>
          </p:cNvPr>
          <p:cNvSpPr txBox="1"/>
          <p:nvPr/>
        </p:nvSpPr>
        <p:spPr>
          <a:xfrm>
            <a:off x="164653" y="1038127"/>
            <a:ext cx="607249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O" sz="4000" b="1" dirty="0">
                <a:solidFill>
                  <a:srgbClr val="201E1E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Oficial de Obra - Eléctrico</a:t>
            </a:r>
            <a:endParaRPr kumimoji="0" lang="es-CO" sz="4000" b="1" i="0" u="none" strike="noStrike" kern="1200" cap="none" spc="0" normalizeH="0" baseline="0" noProof="0" dirty="0">
              <a:ln>
                <a:noFill/>
              </a:ln>
              <a:solidFill>
                <a:srgbClr val="201E1E"/>
              </a:solidFill>
              <a:effectLst/>
              <a:uLnTx/>
              <a:uFillTx/>
              <a:latin typeface="Adobe Gothic Std B" panose="020B0800000000000000" pitchFamily="34" charset="-128"/>
              <a:ea typeface="Adobe Gothic Std B" panose="020B0800000000000000" pitchFamily="34" charset="-128"/>
              <a:cs typeface="+mn-cs"/>
            </a:endParaRP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E29787F3-EA72-43B1-AD7D-3D76E0909B30}"/>
              </a:ext>
            </a:extLst>
          </p:cNvPr>
          <p:cNvSpPr txBox="1"/>
          <p:nvPr/>
        </p:nvSpPr>
        <p:spPr>
          <a:xfrm>
            <a:off x="315309" y="1866852"/>
            <a:ext cx="10598177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kumimoji="0" lang="es-CO" sz="1800" b="1" i="0" u="none" strike="noStrike" kern="1200" cap="none" spc="0" normalizeH="0" baseline="0" noProof="0" dirty="0">
                <a:ln>
                  <a:noFill/>
                </a:ln>
                <a:solidFill>
                  <a:srgbClr val="201E1E"/>
                </a:solidFill>
                <a:effectLst/>
                <a:uLnTx/>
                <a:uFillTx/>
                <a:latin typeface="Adobe Gothic Std B" panose="020B0800000000000000" pitchFamily="34" charset="-128"/>
                <a:ea typeface="Adobe Gothic Std B" panose="020B0800000000000000" pitchFamily="34" charset="-128"/>
                <a:cs typeface="+mn-cs"/>
              </a:rPr>
              <a:t>Buscamos </a:t>
            </a:r>
            <a:r>
              <a:rPr lang="es-CO" b="1" dirty="0">
                <a:solidFill>
                  <a:srgbClr val="201E1E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Oficial de obra eléctrico, Técnico o tecnólogo en carreras afines con 3 años de experiencia en obras de uso residencial multifamiliar como oficial eléctrico y demás actividades operativas que demande la obra. Debe contar con conocimientos en:</a:t>
            </a:r>
          </a:p>
          <a:p>
            <a:pPr lvl="0">
              <a:defRPr/>
            </a:pPr>
            <a:endParaRPr lang="es-CO" b="1" dirty="0">
              <a:solidFill>
                <a:srgbClr val="201E1E"/>
              </a:solidFill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  <a:p>
            <a:pPr marL="285750" lvl="0" indent="-285750">
              <a:buFont typeface="Arial" panose="020B0604020202020204" pitchFamily="34" charset="0"/>
              <a:buChar char="•"/>
              <a:defRPr/>
            </a:pPr>
            <a:r>
              <a:rPr lang="es-CO" b="1" dirty="0">
                <a:solidFill>
                  <a:srgbClr val="201E1E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Instalación de electrobarra</a:t>
            </a:r>
          </a:p>
          <a:p>
            <a:pPr marL="285750" lvl="0" indent="-285750">
              <a:buFont typeface="Arial" panose="020B0604020202020204" pitchFamily="34" charset="0"/>
              <a:buChar char="•"/>
              <a:defRPr/>
            </a:pPr>
            <a:r>
              <a:rPr lang="es-CO" b="1" dirty="0">
                <a:solidFill>
                  <a:srgbClr val="201E1E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Instalaciones internas de inmuebles</a:t>
            </a:r>
          </a:p>
          <a:p>
            <a:pPr marL="285750" lvl="0" indent="-285750">
              <a:buFont typeface="Arial" panose="020B0604020202020204" pitchFamily="34" charset="0"/>
              <a:buChar char="•"/>
              <a:defRPr/>
            </a:pPr>
            <a:r>
              <a:rPr lang="es-CO" b="1" dirty="0">
                <a:solidFill>
                  <a:srgbClr val="201E1E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Alambrar, </a:t>
            </a:r>
            <a:r>
              <a:rPr lang="es-CO" b="1" dirty="0" err="1">
                <a:solidFill>
                  <a:srgbClr val="201E1E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aparatear</a:t>
            </a:r>
            <a:r>
              <a:rPr lang="es-CO" b="1" dirty="0">
                <a:solidFill>
                  <a:srgbClr val="201E1E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.</a:t>
            </a:r>
          </a:p>
          <a:p>
            <a:pPr marL="285750" lvl="0" indent="-285750">
              <a:buFont typeface="Arial" panose="020B0604020202020204" pitchFamily="34" charset="0"/>
              <a:buChar char="•"/>
              <a:defRPr/>
            </a:pPr>
            <a:r>
              <a:rPr lang="es-CO" b="1" dirty="0">
                <a:solidFill>
                  <a:srgbClr val="201E1E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Lectura de planos</a:t>
            </a:r>
            <a:br>
              <a:rPr lang="es-CO" b="1" dirty="0">
                <a:solidFill>
                  <a:srgbClr val="201E1E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</a:br>
            <a:endParaRPr lang="es-CO" b="1" dirty="0">
              <a:solidFill>
                <a:srgbClr val="201E1E"/>
              </a:solidFill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  <a:p>
            <a:pPr>
              <a:defRPr/>
            </a:pPr>
            <a:r>
              <a:rPr lang="es-CO" b="1" dirty="0">
                <a:solidFill>
                  <a:srgbClr val="201E1E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Es indispensable contar con curso de trabajo seguro en alturas vigente.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800" b="1" i="0" u="none" strike="noStrike" kern="1200" cap="none" spc="0" normalizeH="0" baseline="0" noProof="0" dirty="0">
                <a:ln>
                  <a:noFill/>
                </a:ln>
                <a:solidFill>
                  <a:srgbClr val="201E1E"/>
                </a:solidFill>
                <a:effectLst/>
                <a:uLnTx/>
                <a:uFillTx/>
                <a:latin typeface="Adobe Gothic Std B" panose="020B0800000000000000" pitchFamily="34" charset="-128"/>
                <a:ea typeface="Adobe Gothic Std B" panose="020B0800000000000000" pitchFamily="34" charset="-128"/>
                <a:cs typeface="+mn-cs"/>
              </a:rPr>
              <a:t>	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800" b="1" i="0" u="none" strike="noStrike" kern="1200" cap="none" spc="0" normalizeH="0" baseline="0" noProof="0" dirty="0">
                <a:ln>
                  <a:noFill/>
                </a:ln>
                <a:solidFill>
                  <a:srgbClr val="201E1E"/>
                </a:solidFill>
                <a:effectLst/>
                <a:uLnTx/>
                <a:uFillTx/>
                <a:latin typeface="Adobe Gothic Std B" panose="020B0800000000000000" pitchFamily="34" charset="-128"/>
                <a:ea typeface="Adobe Gothic Std B" panose="020B0800000000000000" pitchFamily="34" charset="-128"/>
                <a:cs typeface="+mn-cs"/>
              </a:rPr>
              <a:t>Con buenas relaciones interpersonales, habilidades comunicativas,  trabajo en equipo, proactivo y organización, concentración y comunicación efectiva.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1800" b="1" i="0" u="none" strike="noStrike" kern="1200" cap="none" spc="0" normalizeH="0" baseline="0" noProof="0" dirty="0">
              <a:ln>
                <a:noFill/>
              </a:ln>
              <a:solidFill>
                <a:srgbClr val="201E1E"/>
              </a:solidFill>
              <a:effectLst/>
              <a:uLnTx/>
              <a:uFillTx/>
              <a:latin typeface="Adobe Gothic Std B" panose="020B0800000000000000" pitchFamily="34" charset="-128"/>
              <a:ea typeface="Adobe Gothic Std B" panose="020B0800000000000000" pitchFamily="34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800" b="1" i="0" u="none" strike="noStrike" kern="1200" cap="none" spc="0" normalizeH="0" baseline="0" noProof="0" dirty="0">
                <a:ln>
                  <a:noFill/>
                </a:ln>
                <a:solidFill>
                  <a:srgbClr val="201E1E"/>
                </a:solidFill>
                <a:effectLst/>
                <a:uLnTx/>
                <a:uFillTx/>
                <a:latin typeface="Adobe Gothic Std B" panose="020B0800000000000000" pitchFamily="34" charset="-128"/>
                <a:ea typeface="Adobe Gothic Std B" panose="020B0800000000000000" pitchFamily="34" charset="-128"/>
                <a:cs typeface="+mn-cs"/>
              </a:rPr>
              <a:t>Fecha máxima de recepción de hojas de vida </a:t>
            </a:r>
            <a:r>
              <a:rPr lang="es-CO" b="1" dirty="0">
                <a:solidFill>
                  <a:srgbClr val="201E1E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30/07/2021</a:t>
            </a:r>
            <a:endParaRPr kumimoji="0" lang="es-CO" sz="1800" b="1" i="0" u="none" strike="noStrike" kern="1200" cap="none" spc="0" normalizeH="0" baseline="0" noProof="0" dirty="0">
              <a:ln>
                <a:noFill/>
              </a:ln>
              <a:solidFill>
                <a:srgbClr val="201E1E"/>
              </a:solidFill>
              <a:effectLst/>
              <a:uLnTx/>
              <a:uFillTx/>
              <a:latin typeface="Adobe Gothic Std B" panose="020B0800000000000000" pitchFamily="34" charset="-128"/>
              <a:ea typeface="Adobe Gothic Std B" panose="020B0800000000000000" pitchFamily="34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800" b="1" i="0" u="none" strike="noStrike" kern="1200" cap="none" spc="0" normalizeH="0" baseline="0" noProof="0" dirty="0">
                <a:ln>
                  <a:noFill/>
                </a:ln>
                <a:solidFill>
                  <a:srgbClr val="201E1E"/>
                </a:solidFill>
                <a:effectLst/>
                <a:uLnTx/>
                <a:uFillTx/>
                <a:latin typeface="Adobe Gothic Std B" panose="020B0800000000000000" pitchFamily="34" charset="-128"/>
                <a:ea typeface="Adobe Gothic Std B" panose="020B0800000000000000" pitchFamily="34" charset="-128"/>
                <a:cs typeface="+mn-cs"/>
              </a:rPr>
              <a:t>Mail: recursoshumanos@construccionesjf.com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s-CO" sz="1800" b="1" i="0" u="none" strike="noStrike" kern="1200" cap="none" spc="0" normalizeH="0" baseline="0" noProof="0" dirty="0">
              <a:ln>
                <a:noFill/>
              </a:ln>
              <a:solidFill>
                <a:srgbClr val="201E1E"/>
              </a:solidFill>
              <a:effectLst/>
              <a:uLnTx/>
              <a:uFillTx/>
              <a:latin typeface="Adobe Gothic Std B" panose="020B0800000000000000" pitchFamily="34" charset="-128"/>
              <a:ea typeface="Adobe Gothic Std B" panose="020B0800000000000000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592733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ector recto 4">
            <a:extLst>
              <a:ext uri="{FF2B5EF4-FFF2-40B4-BE49-F238E27FC236}">
                <a16:creationId xmlns:a16="http://schemas.microsoft.com/office/drawing/2014/main" id="{FBC8AD5C-43F1-4444-BC8C-840F94AC95E2}"/>
              </a:ext>
            </a:extLst>
          </p:cNvPr>
          <p:cNvCxnSpPr/>
          <p:nvPr/>
        </p:nvCxnSpPr>
        <p:spPr>
          <a:xfrm>
            <a:off x="0" y="722811"/>
            <a:ext cx="12192000" cy="0"/>
          </a:xfrm>
          <a:prstGeom prst="line">
            <a:avLst/>
          </a:prstGeom>
          <a:ln w="76200">
            <a:solidFill>
              <a:srgbClr val="D2A84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ángulo 5">
            <a:extLst>
              <a:ext uri="{FF2B5EF4-FFF2-40B4-BE49-F238E27FC236}">
                <a16:creationId xmlns:a16="http://schemas.microsoft.com/office/drawing/2014/main" id="{D24E5EF8-5116-48BF-A5A0-530FF093A571}"/>
              </a:ext>
            </a:extLst>
          </p:cNvPr>
          <p:cNvSpPr/>
          <p:nvPr/>
        </p:nvSpPr>
        <p:spPr>
          <a:xfrm>
            <a:off x="1" y="6035043"/>
            <a:ext cx="11373393" cy="822958"/>
          </a:xfrm>
          <a:prstGeom prst="rect">
            <a:avLst/>
          </a:prstGeom>
          <a:solidFill>
            <a:srgbClr val="D2A84F"/>
          </a:solidFill>
          <a:ln>
            <a:solidFill>
              <a:srgbClr val="D2A8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2B54955E-BBAE-40CF-A8E9-F17C1717971A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524610" y="6085116"/>
            <a:ext cx="589013" cy="722811"/>
          </a:xfrm>
          <a:prstGeom prst="rect">
            <a:avLst/>
          </a:prstGeom>
        </p:spPr>
      </p:pic>
      <p:sp>
        <p:nvSpPr>
          <p:cNvPr id="14" name="CuadroTexto 13">
            <a:extLst>
              <a:ext uri="{FF2B5EF4-FFF2-40B4-BE49-F238E27FC236}">
                <a16:creationId xmlns:a16="http://schemas.microsoft.com/office/drawing/2014/main" id="{C0B4F967-6CD9-487B-A0B4-D82683AE6685}"/>
              </a:ext>
            </a:extLst>
          </p:cNvPr>
          <p:cNvSpPr txBox="1"/>
          <p:nvPr/>
        </p:nvSpPr>
        <p:spPr>
          <a:xfrm>
            <a:off x="757646" y="442330"/>
            <a:ext cx="18331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400" b="1" i="0" u="none" strike="noStrike" kern="1200" cap="none" spc="0" normalizeH="0" baseline="0" noProof="0" dirty="0">
                <a:ln>
                  <a:noFill/>
                </a:ln>
                <a:solidFill>
                  <a:srgbClr val="201E1E"/>
                </a:solidFill>
                <a:effectLst/>
                <a:uLnTx/>
                <a:uFillTx/>
                <a:latin typeface="Adobe Gothic Std B" panose="020B0800000000000000" pitchFamily="34" charset="-128"/>
                <a:ea typeface="Adobe Gothic Std B" panose="020B0800000000000000" pitchFamily="34" charset="-128"/>
                <a:cs typeface="+mn-cs"/>
              </a:rPr>
              <a:t>Vacante Laboral</a:t>
            </a:r>
            <a:endParaRPr kumimoji="0" lang="es-CO" sz="1400" b="1" i="0" u="none" strike="noStrike" kern="1200" cap="none" spc="0" normalizeH="0" baseline="0" noProof="0" dirty="0">
              <a:ln>
                <a:noFill/>
              </a:ln>
              <a:solidFill>
                <a:srgbClr val="201E1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ángulo 14">
            <a:extLst>
              <a:ext uri="{FF2B5EF4-FFF2-40B4-BE49-F238E27FC236}">
                <a16:creationId xmlns:a16="http://schemas.microsoft.com/office/drawing/2014/main" id="{FA462701-2305-44DF-8271-1BB5016092E2}"/>
              </a:ext>
            </a:extLst>
          </p:cNvPr>
          <p:cNvSpPr/>
          <p:nvPr/>
        </p:nvSpPr>
        <p:spPr>
          <a:xfrm>
            <a:off x="0" y="0"/>
            <a:ext cx="757646" cy="757646"/>
          </a:xfrm>
          <a:prstGeom prst="rect">
            <a:avLst/>
          </a:prstGeom>
          <a:solidFill>
            <a:srgbClr val="D2A84F"/>
          </a:solidFill>
          <a:ln>
            <a:solidFill>
              <a:srgbClr val="D2A8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B463C81D-6792-4221-94E8-C6DBFD3C591D}"/>
              </a:ext>
            </a:extLst>
          </p:cNvPr>
          <p:cNvSpPr txBox="1"/>
          <p:nvPr/>
        </p:nvSpPr>
        <p:spPr>
          <a:xfrm>
            <a:off x="543029" y="1038127"/>
            <a:ext cx="441018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O" sz="4000" b="1" dirty="0">
                <a:solidFill>
                  <a:srgbClr val="201E1E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Ayudante de obra</a:t>
            </a:r>
            <a:endParaRPr kumimoji="0" lang="es-CO" sz="4000" b="1" i="0" u="none" strike="noStrike" kern="1200" cap="none" spc="0" normalizeH="0" baseline="0" noProof="0" dirty="0">
              <a:ln>
                <a:noFill/>
              </a:ln>
              <a:solidFill>
                <a:srgbClr val="201E1E"/>
              </a:solidFill>
              <a:effectLst/>
              <a:uLnTx/>
              <a:uFillTx/>
              <a:latin typeface="Adobe Gothic Std B" panose="020B0800000000000000" pitchFamily="34" charset="-128"/>
              <a:ea typeface="Adobe Gothic Std B" panose="020B0800000000000000" pitchFamily="34" charset="-128"/>
              <a:cs typeface="+mn-cs"/>
            </a:endParaRP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E29787F3-EA72-43B1-AD7D-3D76E0909B30}"/>
              </a:ext>
            </a:extLst>
          </p:cNvPr>
          <p:cNvSpPr txBox="1"/>
          <p:nvPr/>
        </p:nvSpPr>
        <p:spPr>
          <a:xfrm>
            <a:off x="543029" y="2026494"/>
            <a:ext cx="10598177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b="1" dirty="0">
                <a:solidFill>
                  <a:srgbClr val="201E1E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Buscamos ayudantes con experiencia General de 2 años en obra. Debe contar con conocimientos en:</a:t>
            </a:r>
          </a:p>
          <a:p>
            <a:endParaRPr lang="es-CO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O" b="1" dirty="0">
                <a:solidFill>
                  <a:srgbClr val="201E1E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Ayudante de obra civil y obra blanca.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O" b="1" dirty="0">
                <a:solidFill>
                  <a:srgbClr val="201E1E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Trabajo en obras de uso residencial multifamiliar. </a:t>
            </a:r>
          </a:p>
          <a:p>
            <a:r>
              <a:rPr lang="es-CO" dirty="0"/>
              <a:t>		</a:t>
            </a:r>
          </a:p>
          <a:p>
            <a:pPr lvl="0">
              <a:defRPr/>
            </a:pPr>
            <a:r>
              <a:rPr lang="es-CO" b="1" dirty="0">
                <a:solidFill>
                  <a:srgbClr val="201E1E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Presentar certificaciones. Contar con curso de trabajo seguro en alturas vigente.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1800" b="1" i="0" u="none" strike="noStrike" kern="1200" cap="none" spc="0" normalizeH="0" baseline="0" noProof="0" dirty="0">
              <a:ln>
                <a:noFill/>
              </a:ln>
              <a:solidFill>
                <a:srgbClr val="201E1E"/>
              </a:solidFill>
              <a:effectLst/>
              <a:uLnTx/>
              <a:uFillTx/>
              <a:latin typeface="Adobe Gothic Std B" panose="020B0800000000000000" pitchFamily="34" charset="-128"/>
              <a:ea typeface="Adobe Gothic Std B" panose="020B0800000000000000" pitchFamily="34" charset="-128"/>
              <a:cs typeface="+mn-cs"/>
            </a:endParaRPr>
          </a:p>
          <a:p>
            <a:pPr lvl="0">
              <a:defRPr/>
            </a:pPr>
            <a:r>
              <a:rPr kumimoji="0" lang="es-CO" sz="1800" b="1" i="0" u="none" strike="noStrike" kern="1200" cap="none" spc="0" normalizeH="0" baseline="0" noProof="0" dirty="0">
                <a:ln>
                  <a:noFill/>
                </a:ln>
                <a:solidFill>
                  <a:srgbClr val="201E1E"/>
                </a:solidFill>
                <a:effectLst/>
                <a:uLnTx/>
                <a:uFillTx/>
                <a:latin typeface="Adobe Gothic Std B" panose="020B0800000000000000" pitchFamily="34" charset="-128"/>
                <a:ea typeface="Adobe Gothic Std B" panose="020B0800000000000000" pitchFamily="34" charset="-128"/>
                <a:cs typeface="+mn-cs"/>
              </a:rPr>
              <a:t>Con buenas relaciones interpersonales, habilidades comunicativas,  trabajo en equipo, proactivo y organización, concentración y comunicación </a:t>
            </a:r>
            <a:r>
              <a:rPr lang="es-CO" b="1" dirty="0">
                <a:solidFill>
                  <a:srgbClr val="201E1E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efectiva, compromiso, dedicación, puntualidad, rendimiento y disciplina </a:t>
            </a:r>
            <a:endParaRPr kumimoji="0" lang="es-CO" sz="1800" b="1" i="0" u="none" strike="noStrike" kern="1200" cap="none" spc="0" normalizeH="0" baseline="0" noProof="0" dirty="0">
              <a:ln>
                <a:noFill/>
              </a:ln>
              <a:solidFill>
                <a:srgbClr val="201E1E"/>
              </a:solidFill>
              <a:effectLst/>
              <a:uLnTx/>
              <a:uFillTx/>
              <a:latin typeface="Adobe Gothic Std B" panose="020B0800000000000000" pitchFamily="34" charset="-128"/>
              <a:ea typeface="Adobe Gothic Std B" panose="020B0800000000000000" pitchFamily="34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1800" b="1" i="0" u="none" strike="noStrike" kern="1200" cap="none" spc="0" normalizeH="0" baseline="0" noProof="0" dirty="0">
              <a:ln>
                <a:noFill/>
              </a:ln>
              <a:solidFill>
                <a:srgbClr val="201E1E"/>
              </a:solidFill>
              <a:effectLst/>
              <a:uLnTx/>
              <a:uFillTx/>
              <a:latin typeface="Adobe Gothic Std B" panose="020B0800000000000000" pitchFamily="34" charset="-128"/>
              <a:ea typeface="Adobe Gothic Std B" panose="020B0800000000000000" pitchFamily="34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800" b="1" i="0" u="none" strike="noStrike" kern="1200" cap="none" spc="0" normalizeH="0" baseline="0" noProof="0" dirty="0">
                <a:ln>
                  <a:noFill/>
                </a:ln>
                <a:solidFill>
                  <a:srgbClr val="201E1E"/>
                </a:solidFill>
                <a:effectLst/>
                <a:uLnTx/>
                <a:uFillTx/>
                <a:latin typeface="Adobe Gothic Std B" panose="020B0800000000000000" pitchFamily="34" charset="-128"/>
                <a:ea typeface="Adobe Gothic Std B" panose="020B0800000000000000" pitchFamily="34" charset="-128"/>
                <a:cs typeface="+mn-cs"/>
              </a:rPr>
              <a:t>Fecha máxima de recepción de hojas de vida </a:t>
            </a:r>
            <a:r>
              <a:rPr lang="es-CO" b="1" dirty="0">
                <a:solidFill>
                  <a:srgbClr val="201E1E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30/07/2021</a:t>
            </a:r>
            <a:endParaRPr kumimoji="0" lang="es-CO" sz="1800" b="1" i="0" u="none" strike="noStrike" kern="1200" cap="none" spc="0" normalizeH="0" baseline="0" noProof="0" dirty="0">
              <a:ln>
                <a:noFill/>
              </a:ln>
              <a:solidFill>
                <a:srgbClr val="201E1E"/>
              </a:solidFill>
              <a:effectLst/>
              <a:uLnTx/>
              <a:uFillTx/>
              <a:latin typeface="Adobe Gothic Std B" panose="020B0800000000000000" pitchFamily="34" charset="-128"/>
              <a:ea typeface="Adobe Gothic Std B" panose="020B0800000000000000" pitchFamily="34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800" b="1" i="0" u="none" strike="noStrike" kern="1200" cap="none" spc="0" normalizeH="0" baseline="0" noProof="0" dirty="0">
                <a:ln>
                  <a:noFill/>
                </a:ln>
                <a:solidFill>
                  <a:srgbClr val="201E1E"/>
                </a:solidFill>
                <a:effectLst/>
                <a:uLnTx/>
                <a:uFillTx/>
                <a:latin typeface="Adobe Gothic Std B" panose="020B0800000000000000" pitchFamily="34" charset="-128"/>
                <a:ea typeface="Adobe Gothic Std B" panose="020B0800000000000000" pitchFamily="34" charset="-128"/>
                <a:cs typeface="+mn-cs"/>
              </a:rPr>
              <a:t>Mail: recursoshumanos@construccionesjf.com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s-CO" sz="1800" b="1" i="0" u="none" strike="noStrike" kern="1200" cap="none" spc="0" normalizeH="0" baseline="0" noProof="0" dirty="0">
              <a:ln>
                <a:noFill/>
              </a:ln>
              <a:solidFill>
                <a:srgbClr val="201E1E"/>
              </a:solidFill>
              <a:effectLst/>
              <a:uLnTx/>
              <a:uFillTx/>
              <a:latin typeface="Adobe Gothic Std B" panose="020B0800000000000000" pitchFamily="34" charset="-128"/>
              <a:ea typeface="Adobe Gothic Std B" panose="020B0800000000000000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319153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ector recto 4">
            <a:extLst>
              <a:ext uri="{FF2B5EF4-FFF2-40B4-BE49-F238E27FC236}">
                <a16:creationId xmlns:a16="http://schemas.microsoft.com/office/drawing/2014/main" id="{FBC8AD5C-43F1-4444-BC8C-840F94AC95E2}"/>
              </a:ext>
            </a:extLst>
          </p:cNvPr>
          <p:cNvCxnSpPr/>
          <p:nvPr/>
        </p:nvCxnSpPr>
        <p:spPr>
          <a:xfrm>
            <a:off x="0" y="722811"/>
            <a:ext cx="12192000" cy="0"/>
          </a:xfrm>
          <a:prstGeom prst="line">
            <a:avLst/>
          </a:prstGeom>
          <a:ln w="76200">
            <a:solidFill>
              <a:srgbClr val="D2A84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ángulo 5">
            <a:extLst>
              <a:ext uri="{FF2B5EF4-FFF2-40B4-BE49-F238E27FC236}">
                <a16:creationId xmlns:a16="http://schemas.microsoft.com/office/drawing/2014/main" id="{D24E5EF8-5116-48BF-A5A0-530FF093A571}"/>
              </a:ext>
            </a:extLst>
          </p:cNvPr>
          <p:cNvSpPr/>
          <p:nvPr/>
        </p:nvSpPr>
        <p:spPr>
          <a:xfrm>
            <a:off x="1" y="6035043"/>
            <a:ext cx="11373393" cy="822958"/>
          </a:xfrm>
          <a:prstGeom prst="rect">
            <a:avLst/>
          </a:prstGeom>
          <a:solidFill>
            <a:srgbClr val="D2A84F"/>
          </a:solidFill>
          <a:ln>
            <a:solidFill>
              <a:srgbClr val="D2A8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2B54955E-BBAE-40CF-A8E9-F17C1717971A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524610" y="6085116"/>
            <a:ext cx="589013" cy="722811"/>
          </a:xfrm>
          <a:prstGeom prst="rect">
            <a:avLst/>
          </a:prstGeom>
        </p:spPr>
      </p:pic>
      <p:sp>
        <p:nvSpPr>
          <p:cNvPr id="14" name="CuadroTexto 13">
            <a:extLst>
              <a:ext uri="{FF2B5EF4-FFF2-40B4-BE49-F238E27FC236}">
                <a16:creationId xmlns:a16="http://schemas.microsoft.com/office/drawing/2014/main" id="{C0B4F967-6CD9-487B-A0B4-D82683AE6685}"/>
              </a:ext>
            </a:extLst>
          </p:cNvPr>
          <p:cNvSpPr txBox="1"/>
          <p:nvPr/>
        </p:nvSpPr>
        <p:spPr>
          <a:xfrm>
            <a:off x="757646" y="442330"/>
            <a:ext cx="18331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400" b="1" dirty="0">
                <a:solidFill>
                  <a:srgbClr val="201E1E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Vacante Laboral</a:t>
            </a:r>
            <a:endParaRPr lang="es-CO" sz="1400" b="1" dirty="0">
              <a:solidFill>
                <a:srgbClr val="201E1E"/>
              </a:solidFill>
            </a:endParaRPr>
          </a:p>
        </p:txBody>
      </p:sp>
      <p:sp>
        <p:nvSpPr>
          <p:cNvPr id="15" name="Rectángulo 14">
            <a:extLst>
              <a:ext uri="{FF2B5EF4-FFF2-40B4-BE49-F238E27FC236}">
                <a16:creationId xmlns:a16="http://schemas.microsoft.com/office/drawing/2014/main" id="{FA462701-2305-44DF-8271-1BB5016092E2}"/>
              </a:ext>
            </a:extLst>
          </p:cNvPr>
          <p:cNvSpPr/>
          <p:nvPr/>
        </p:nvSpPr>
        <p:spPr>
          <a:xfrm>
            <a:off x="0" y="0"/>
            <a:ext cx="757646" cy="757646"/>
          </a:xfrm>
          <a:prstGeom prst="rect">
            <a:avLst/>
          </a:prstGeom>
          <a:solidFill>
            <a:srgbClr val="D2A84F"/>
          </a:solidFill>
          <a:ln>
            <a:solidFill>
              <a:srgbClr val="D2A8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B463C81D-6792-4221-94E8-C6DBFD3C591D}"/>
              </a:ext>
            </a:extLst>
          </p:cNvPr>
          <p:cNvSpPr txBox="1"/>
          <p:nvPr/>
        </p:nvSpPr>
        <p:spPr>
          <a:xfrm>
            <a:off x="164653" y="1126514"/>
            <a:ext cx="323037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4000" b="1" dirty="0">
                <a:solidFill>
                  <a:srgbClr val="201E1E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Auxiliar SST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E29787F3-EA72-43B1-AD7D-3D76E0909B30}"/>
              </a:ext>
            </a:extLst>
          </p:cNvPr>
          <p:cNvSpPr txBox="1"/>
          <p:nvPr/>
        </p:nvSpPr>
        <p:spPr>
          <a:xfrm>
            <a:off x="164653" y="1887872"/>
            <a:ext cx="1061220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b="1" dirty="0">
                <a:solidFill>
                  <a:srgbClr val="201E1E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Buscamos </a:t>
            </a:r>
            <a:r>
              <a:rPr lang="es-CO" b="1" dirty="0" err="1">
                <a:solidFill>
                  <a:srgbClr val="201E1E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Tecnologo</a:t>
            </a:r>
            <a:r>
              <a:rPr lang="es-CO" b="1" dirty="0">
                <a:solidFill>
                  <a:srgbClr val="201E1E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 Seguridad y Salud en el Trabajo, Curso  trabajo seguro en alturas y licencia vigente; experiencia laboral mínima de dos años,  preferiblemente en empresas constructoras, conocimientos en:</a:t>
            </a:r>
          </a:p>
          <a:p>
            <a:endParaRPr lang="es-CO" b="1" dirty="0">
              <a:solidFill>
                <a:srgbClr val="201E1E"/>
              </a:solidFill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O" b="1" dirty="0">
                <a:solidFill>
                  <a:srgbClr val="201E1E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Sistemas de Gestión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O" b="1" dirty="0">
                <a:solidFill>
                  <a:srgbClr val="201E1E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Ejecución y cumplimiento del SG-SST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O" b="1" dirty="0">
                <a:solidFill>
                  <a:srgbClr val="201E1E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Inducciones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O" b="1" dirty="0">
                <a:solidFill>
                  <a:srgbClr val="201E1E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Control y Seguimiento de actividades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O" b="1" dirty="0">
                <a:solidFill>
                  <a:srgbClr val="201E1E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Presentación de informes</a:t>
            </a:r>
          </a:p>
          <a:p>
            <a:r>
              <a:rPr lang="es-CO" b="1" dirty="0">
                <a:solidFill>
                  <a:srgbClr val="201E1E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	</a:t>
            </a:r>
          </a:p>
          <a:p>
            <a:r>
              <a:rPr lang="es-CO" b="1" dirty="0">
                <a:solidFill>
                  <a:srgbClr val="201E1E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Con buenas relaciones interpersonales, orientación al logro y trabajo en equipo, proactivo comunicación efectiva,</a:t>
            </a:r>
          </a:p>
          <a:p>
            <a:endParaRPr lang="es-CO" b="1" dirty="0">
              <a:solidFill>
                <a:srgbClr val="201E1E"/>
              </a:solidFill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  <a:p>
            <a:r>
              <a:rPr lang="es-CO" b="1" dirty="0">
                <a:solidFill>
                  <a:srgbClr val="201E1E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Fecha máxima de recepción de hojas de vida 30/07/2021</a:t>
            </a:r>
          </a:p>
          <a:p>
            <a:r>
              <a:rPr lang="es-CO" b="1" dirty="0">
                <a:solidFill>
                  <a:srgbClr val="201E1E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Mail: recursoshumanos@construccionesjf.com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CO" b="1" dirty="0">
              <a:solidFill>
                <a:srgbClr val="201E1E"/>
              </a:solidFill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638640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ector recto 4">
            <a:extLst>
              <a:ext uri="{FF2B5EF4-FFF2-40B4-BE49-F238E27FC236}">
                <a16:creationId xmlns:a16="http://schemas.microsoft.com/office/drawing/2014/main" id="{FBC8AD5C-43F1-4444-BC8C-840F94AC95E2}"/>
              </a:ext>
            </a:extLst>
          </p:cNvPr>
          <p:cNvCxnSpPr/>
          <p:nvPr/>
        </p:nvCxnSpPr>
        <p:spPr>
          <a:xfrm>
            <a:off x="0" y="722811"/>
            <a:ext cx="12192000" cy="0"/>
          </a:xfrm>
          <a:prstGeom prst="line">
            <a:avLst/>
          </a:prstGeom>
          <a:ln w="76200">
            <a:solidFill>
              <a:srgbClr val="D2A84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ángulo 5">
            <a:extLst>
              <a:ext uri="{FF2B5EF4-FFF2-40B4-BE49-F238E27FC236}">
                <a16:creationId xmlns:a16="http://schemas.microsoft.com/office/drawing/2014/main" id="{D24E5EF8-5116-48BF-A5A0-530FF093A571}"/>
              </a:ext>
            </a:extLst>
          </p:cNvPr>
          <p:cNvSpPr/>
          <p:nvPr/>
        </p:nvSpPr>
        <p:spPr>
          <a:xfrm>
            <a:off x="1" y="6035043"/>
            <a:ext cx="11373393" cy="822958"/>
          </a:xfrm>
          <a:prstGeom prst="rect">
            <a:avLst/>
          </a:prstGeom>
          <a:solidFill>
            <a:srgbClr val="D2A84F"/>
          </a:solidFill>
          <a:ln>
            <a:solidFill>
              <a:srgbClr val="D2A8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2B54955E-BBAE-40CF-A8E9-F17C1717971A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524610" y="6085116"/>
            <a:ext cx="589013" cy="722811"/>
          </a:xfrm>
          <a:prstGeom prst="rect">
            <a:avLst/>
          </a:prstGeom>
        </p:spPr>
      </p:pic>
      <p:sp>
        <p:nvSpPr>
          <p:cNvPr id="14" name="CuadroTexto 13">
            <a:extLst>
              <a:ext uri="{FF2B5EF4-FFF2-40B4-BE49-F238E27FC236}">
                <a16:creationId xmlns:a16="http://schemas.microsoft.com/office/drawing/2014/main" id="{C0B4F967-6CD9-487B-A0B4-D82683AE6685}"/>
              </a:ext>
            </a:extLst>
          </p:cNvPr>
          <p:cNvSpPr txBox="1"/>
          <p:nvPr/>
        </p:nvSpPr>
        <p:spPr>
          <a:xfrm>
            <a:off x="757646" y="442330"/>
            <a:ext cx="18331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400" b="1" i="0" u="none" strike="noStrike" kern="1200" cap="none" spc="0" normalizeH="0" baseline="0" noProof="0" dirty="0">
                <a:ln>
                  <a:noFill/>
                </a:ln>
                <a:solidFill>
                  <a:srgbClr val="201E1E"/>
                </a:solidFill>
                <a:effectLst/>
                <a:uLnTx/>
                <a:uFillTx/>
                <a:latin typeface="Adobe Gothic Std B" panose="020B0800000000000000" pitchFamily="34" charset="-128"/>
                <a:ea typeface="Adobe Gothic Std B" panose="020B0800000000000000" pitchFamily="34" charset="-128"/>
                <a:cs typeface="+mn-cs"/>
              </a:rPr>
              <a:t>Vacante Laboral</a:t>
            </a:r>
            <a:endParaRPr kumimoji="0" lang="es-CO" sz="1400" b="1" i="0" u="none" strike="noStrike" kern="1200" cap="none" spc="0" normalizeH="0" baseline="0" noProof="0" dirty="0">
              <a:ln>
                <a:noFill/>
              </a:ln>
              <a:solidFill>
                <a:srgbClr val="201E1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ángulo 14">
            <a:extLst>
              <a:ext uri="{FF2B5EF4-FFF2-40B4-BE49-F238E27FC236}">
                <a16:creationId xmlns:a16="http://schemas.microsoft.com/office/drawing/2014/main" id="{FA462701-2305-44DF-8271-1BB5016092E2}"/>
              </a:ext>
            </a:extLst>
          </p:cNvPr>
          <p:cNvSpPr/>
          <p:nvPr/>
        </p:nvSpPr>
        <p:spPr>
          <a:xfrm>
            <a:off x="0" y="0"/>
            <a:ext cx="757646" cy="757646"/>
          </a:xfrm>
          <a:prstGeom prst="rect">
            <a:avLst/>
          </a:prstGeom>
          <a:solidFill>
            <a:srgbClr val="D2A84F"/>
          </a:solidFill>
          <a:ln>
            <a:solidFill>
              <a:srgbClr val="D2A8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B463C81D-6792-4221-94E8-C6DBFD3C591D}"/>
              </a:ext>
            </a:extLst>
          </p:cNvPr>
          <p:cNvSpPr txBox="1"/>
          <p:nvPr/>
        </p:nvSpPr>
        <p:spPr>
          <a:xfrm>
            <a:off x="479963" y="1052938"/>
            <a:ext cx="483978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4000" b="1" dirty="0">
                <a:solidFill>
                  <a:srgbClr val="201E1E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Auxiliar de Cartera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E29787F3-EA72-43B1-AD7D-3D76E0909B30}"/>
              </a:ext>
            </a:extLst>
          </p:cNvPr>
          <p:cNvSpPr txBox="1"/>
          <p:nvPr/>
        </p:nvSpPr>
        <p:spPr>
          <a:xfrm>
            <a:off x="735716" y="1730222"/>
            <a:ext cx="10598177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b="1" dirty="0">
                <a:solidFill>
                  <a:srgbClr val="201E1E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Buscamos auxiliar de cartera, técnico o tecnólogo contable con experiencia mínimo de 1 año en cargos afines. Debe contar con conocimientos en: </a:t>
            </a:r>
          </a:p>
          <a:p>
            <a:endParaRPr lang="es-CO" b="1" dirty="0">
              <a:solidFill>
                <a:srgbClr val="201E1E"/>
              </a:solidFill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O" b="1" dirty="0">
                <a:solidFill>
                  <a:srgbClr val="201E1E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Atención al cliente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O" b="1" dirty="0">
                <a:solidFill>
                  <a:srgbClr val="201E1E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Manejo de sistemas de informática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O" b="1" dirty="0">
                <a:solidFill>
                  <a:srgbClr val="201E1E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Creación y presentación de informes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O" b="1" dirty="0">
                <a:solidFill>
                  <a:srgbClr val="201E1E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Asistencia en procesos de cobranza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CO" b="1" dirty="0">
              <a:solidFill>
                <a:srgbClr val="201E1E"/>
              </a:solidFill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  <a:p>
            <a:endParaRPr lang="es-CO" b="1" dirty="0">
              <a:solidFill>
                <a:srgbClr val="201E1E"/>
              </a:solidFill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  <a:p>
            <a:pPr lvl="0"/>
            <a:r>
              <a:rPr lang="es-CO" b="1" dirty="0">
                <a:solidFill>
                  <a:srgbClr val="201E1E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Con buenas relaciones interpersonales, presentación personal, </a:t>
            </a:r>
            <a:r>
              <a:rPr lang="es-ES" b="1" dirty="0">
                <a:solidFill>
                  <a:srgbClr val="201E1E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trabajo en equipo, asertividad, habilidades de comunicación, orientación al logro, capacidad de negociación, </a:t>
            </a:r>
            <a:r>
              <a:rPr lang="es-CO" b="1" dirty="0">
                <a:solidFill>
                  <a:srgbClr val="201E1E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proactivo y organización, responsabilidad y con capacidad de adaptación.</a:t>
            </a:r>
          </a:p>
          <a:p>
            <a:endParaRPr lang="es-CO" b="1" dirty="0">
              <a:solidFill>
                <a:srgbClr val="201E1E"/>
              </a:solidFill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  <a:p>
            <a:r>
              <a:rPr lang="es-CO" b="1" dirty="0">
                <a:solidFill>
                  <a:srgbClr val="201E1E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Fecha máxima de recepción de hojas de vida 90/07/2021</a:t>
            </a:r>
          </a:p>
          <a:p>
            <a:r>
              <a:rPr lang="es-CO" b="1" dirty="0">
                <a:solidFill>
                  <a:srgbClr val="201E1E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Mail: recursoshumanos@construccionesjf.com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s-CO" sz="1800" b="1" i="0" u="none" strike="noStrike" kern="1200" cap="none" spc="0" normalizeH="0" baseline="0" noProof="0" dirty="0">
              <a:ln>
                <a:noFill/>
              </a:ln>
              <a:solidFill>
                <a:srgbClr val="201E1E"/>
              </a:solidFill>
              <a:effectLst/>
              <a:uLnTx/>
              <a:uFillTx/>
              <a:latin typeface="Adobe Gothic Std B" panose="020B0800000000000000" pitchFamily="34" charset="-128"/>
              <a:ea typeface="Adobe Gothic Std B" panose="020B0800000000000000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8344023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892</TotalTime>
  <Words>1103</Words>
  <Application>Microsoft Office PowerPoint</Application>
  <PresentationFormat>Panorámica</PresentationFormat>
  <Paragraphs>118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4" baseType="lpstr">
      <vt:lpstr>Adobe Gothic Std B</vt:lpstr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Auxconta4</dc:creator>
  <cp:lastModifiedBy>Auxconta4</cp:lastModifiedBy>
  <cp:revision>67</cp:revision>
  <dcterms:created xsi:type="dcterms:W3CDTF">2020-03-04T13:07:21Z</dcterms:created>
  <dcterms:modified xsi:type="dcterms:W3CDTF">2021-07-21T18:15:44Z</dcterms:modified>
</cp:coreProperties>
</file>